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6" r:id="rId1"/>
  </p:sldMasterIdLst>
  <p:notesMasterIdLst>
    <p:notesMasterId r:id="rId25"/>
  </p:notesMasterIdLst>
  <p:handoutMasterIdLst>
    <p:handoutMasterId r:id="rId26"/>
  </p:handoutMasterIdLst>
  <p:sldIdLst>
    <p:sldId id="257" r:id="rId2"/>
    <p:sldId id="258" r:id="rId3"/>
    <p:sldId id="266" r:id="rId4"/>
    <p:sldId id="267" r:id="rId5"/>
    <p:sldId id="276" r:id="rId6"/>
    <p:sldId id="259" r:id="rId7"/>
    <p:sldId id="260" r:id="rId8"/>
    <p:sldId id="268" r:id="rId9"/>
    <p:sldId id="269" r:id="rId10"/>
    <p:sldId id="261" r:id="rId11"/>
    <p:sldId id="275" r:id="rId12"/>
    <p:sldId id="262" r:id="rId13"/>
    <p:sldId id="263" r:id="rId14"/>
    <p:sldId id="273" r:id="rId15"/>
    <p:sldId id="274" r:id="rId16"/>
    <p:sldId id="264" r:id="rId17"/>
    <p:sldId id="278" r:id="rId18"/>
    <p:sldId id="279" r:id="rId19"/>
    <p:sldId id="271" r:id="rId20"/>
    <p:sldId id="272" r:id="rId21"/>
    <p:sldId id="277" r:id="rId22"/>
    <p:sldId id="265" r:id="rId23"/>
    <p:sldId id="270" r:id="rId24"/>
  </p:sldIdLst>
  <p:sldSz cx="12192000"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notesViewPr>
    <p:cSldViewPr snapToGrid="0">
      <p:cViewPr varScale="1">
        <p:scale>
          <a:sx n="120" d="100"/>
          <a:sy n="120" d="100"/>
        </p:scale>
        <p:origin x="504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8C0A0-D72F-4544-9CAF-16FC5433662F}" type="doc">
      <dgm:prSet loTypeId="urn:microsoft.com/office/officeart/2005/8/layout/cycle1" loCatId="cycle" qsTypeId="urn:microsoft.com/office/officeart/2005/8/quickstyle/simple1" qsCatId="simple" csTypeId="urn:microsoft.com/office/officeart/2005/8/colors/accent1_2" csCatId="accent1" phldr="1"/>
      <dgm:spPr/>
      <dgm:t>
        <a:bodyPr/>
        <a:lstStyle/>
        <a:p>
          <a:pPr rtl="1"/>
          <a:endParaRPr lang="he-IL"/>
        </a:p>
      </dgm:t>
    </dgm:pt>
    <dgm:pt modelId="{B8E741A9-2CA1-4AC5-BBB6-EEC67FAC1060}">
      <dgm:prSet phldrT="[טקסט]"/>
      <dgm:spPr/>
      <dgm:t>
        <a:bodyPr/>
        <a:lstStyle/>
        <a:p>
          <a:pPr rtl="1"/>
          <a:r>
            <a:rPr lang="he-IL" dirty="0"/>
            <a:t>עומס העבודה ודרישות התפקיד</a:t>
          </a:r>
        </a:p>
      </dgm:t>
    </dgm:pt>
    <dgm:pt modelId="{7C7C113C-5512-413A-8653-E67DF5043326}" type="parTrans" cxnId="{048D36BB-C3C1-41F3-8FAA-C75FAF2CA863}">
      <dgm:prSet/>
      <dgm:spPr/>
      <dgm:t>
        <a:bodyPr/>
        <a:lstStyle/>
        <a:p>
          <a:pPr rtl="1"/>
          <a:endParaRPr lang="he-IL"/>
        </a:p>
      </dgm:t>
    </dgm:pt>
    <dgm:pt modelId="{BDE02BB3-91CE-48DA-8917-117720E6E34F}" type="sibTrans" cxnId="{048D36BB-C3C1-41F3-8FAA-C75FAF2CA863}">
      <dgm:prSet/>
      <dgm:spPr/>
      <dgm:t>
        <a:bodyPr/>
        <a:lstStyle/>
        <a:p>
          <a:pPr rtl="1"/>
          <a:endParaRPr lang="he-IL"/>
        </a:p>
      </dgm:t>
    </dgm:pt>
    <dgm:pt modelId="{C90C127C-C07F-4979-8388-2A4F0256DB9B}">
      <dgm:prSet phldrT="[טקסט]"/>
      <dgm:spPr/>
      <dgm:t>
        <a:bodyPr/>
        <a:lstStyle/>
        <a:p>
          <a:pPr rtl="1"/>
          <a:r>
            <a:rPr lang="he-IL" dirty="0"/>
            <a:t>יעילות תהליכי עבודה וזמינות משאבים </a:t>
          </a:r>
        </a:p>
      </dgm:t>
    </dgm:pt>
    <dgm:pt modelId="{E02C495B-3E32-4D78-A94E-58902EF47359}" type="parTrans" cxnId="{544EFF26-2648-44CC-B890-5FBD54E09A0F}">
      <dgm:prSet/>
      <dgm:spPr/>
      <dgm:t>
        <a:bodyPr/>
        <a:lstStyle/>
        <a:p>
          <a:pPr rtl="1"/>
          <a:endParaRPr lang="he-IL"/>
        </a:p>
      </dgm:t>
    </dgm:pt>
    <dgm:pt modelId="{0CFF9F50-288F-48FC-9EE9-D6447259087C}" type="sibTrans" cxnId="{544EFF26-2648-44CC-B890-5FBD54E09A0F}">
      <dgm:prSet/>
      <dgm:spPr/>
      <dgm:t>
        <a:bodyPr/>
        <a:lstStyle/>
        <a:p>
          <a:pPr rtl="1"/>
          <a:endParaRPr lang="he-IL"/>
        </a:p>
      </dgm:t>
    </dgm:pt>
    <dgm:pt modelId="{4995DF83-DD9C-4E08-ABEE-6AC6AAA3239A}">
      <dgm:prSet phldrT="[טקסט]"/>
      <dgm:spPr/>
      <dgm:t>
        <a:bodyPr/>
        <a:lstStyle/>
        <a:p>
          <a:pPr rtl="1"/>
          <a:r>
            <a:rPr lang="he-IL" dirty="0"/>
            <a:t>תחושת משמעות בעבודה</a:t>
          </a:r>
        </a:p>
      </dgm:t>
    </dgm:pt>
    <dgm:pt modelId="{3E85D2AF-51BC-4AE2-BA91-809A350F3C4C}" type="parTrans" cxnId="{24DA6E5B-17DD-44F9-9DEC-5FDC14FC8B28}">
      <dgm:prSet/>
      <dgm:spPr/>
      <dgm:t>
        <a:bodyPr/>
        <a:lstStyle/>
        <a:p>
          <a:pPr rtl="1"/>
          <a:endParaRPr lang="he-IL"/>
        </a:p>
      </dgm:t>
    </dgm:pt>
    <dgm:pt modelId="{047D264F-C06F-4268-8ADA-A9FD1693FC2F}" type="sibTrans" cxnId="{24DA6E5B-17DD-44F9-9DEC-5FDC14FC8B28}">
      <dgm:prSet/>
      <dgm:spPr/>
      <dgm:t>
        <a:bodyPr/>
        <a:lstStyle/>
        <a:p>
          <a:pPr rtl="1"/>
          <a:endParaRPr lang="he-IL"/>
        </a:p>
      </dgm:t>
    </dgm:pt>
    <dgm:pt modelId="{B470BF9C-7E18-4470-AF30-D03DD0F21262}">
      <dgm:prSet phldrT="[טקסט]"/>
      <dgm:spPr/>
      <dgm:t>
        <a:bodyPr/>
        <a:lstStyle/>
        <a:p>
          <a:pPr rtl="1"/>
          <a:r>
            <a:rPr lang="he-IL" dirty="0"/>
            <a:t>תרבות וערכים ארגוניים</a:t>
          </a:r>
        </a:p>
      </dgm:t>
    </dgm:pt>
    <dgm:pt modelId="{92083779-769F-4673-A002-E5130EBF1759}" type="parTrans" cxnId="{9503EC0F-66DF-4316-AEDB-97D88FB830E3}">
      <dgm:prSet/>
      <dgm:spPr/>
      <dgm:t>
        <a:bodyPr/>
        <a:lstStyle/>
        <a:p>
          <a:pPr rtl="1"/>
          <a:endParaRPr lang="he-IL"/>
        </a:p>
      </dgm:t>
    </dgm:pt>
    <dgm:pt modelId="{C18E7BBF-75F3-4C43-BBDF-BD18ECC01E7B}" type="sibTrans" cxnId="{9503EC0F-66DF-4316-AEDB-97D88FB830E3}">
      <dgm:prSet/>
      <dgm:spPr/>
      <dgm:t>
        <a:bodyPr/>
        <a:lstStyle/>
        <a:p>
          <a:pPr rtl="1"/>
          <a:endParaRPr lang="he-IL"/>
        </a:p>
      </dgm:t>
    </dgm:pt>
    <dgm:pt modelId="{85630918-3F6F-4AF9-9214-24D6A4E02A9D}">
      <dgm:prSet phldrT="[טקסט]"/>
      <dgm:spPr/>
      <dgm:t>
        <a:bodyPr/>
        <a:lstStyle/>
        <a:p>
          <a:pPr rtl="1"/>
          <a:r>
            <a:rPr lang="he-IL" dirty="0"/>
            <a:t> תחושת שליטה וגמישות</a:t>
          </a:r>
        </a:p>
      </dgm:t>
    </dgm:pt>
    <dgm:pt modelId="{D4CF4721-F9DA-43ED-A6A2-8759BA7C2C3E}" type="parTrans" cxnId="{03B35936-2CFC-4050-A933-FAAEC099B77E}">
      <dgm:prSet/>
      <dgm:spPr/>
      <dgm:t>
        <a:bodyPr/>
        <a:lstStyle/>
        <a:p>
          <a:pPr rtl="1"/>
          <a:endParaRPr lang="he-IL"/>
        </a:p>
      </dgm:t>
    </dgm:pt>
    <dgm:pt modelId="{FC00FB6B-F62C-45B3-B3FA-BA5D95D5CE20}" type="sibTrans" cxnId="{03B35936-2CFC-4050-A933-FAAEC099B77E}">
      <dgm:prSet/>
      <dgm:spPr/>
      <dgm:t>
        <a:bodyPr/>
        <a:lstStyle/>
        <a:p>
          <a:pPr rtl="1"/>
          <a:endParaRPr lang="he-IL"/>
        </a:p>
      </dgm:t>
    </dgm:pt>
    <dgm:pt modelId="{7EE975C7-CCF5-49E7-97EA-3C486832E7C5}">
      <dgm:prSet phldrT="[טקסט]"/>
      <dgm:spPr/>
      <dgm:t>
        <a:bodyPr/>
        <a:lstStyle/>
        <a:p>
          <a:pPr rtl="1"/>
          <a:r>
            <a:rPr lang="he-IL" dirty="0"/>
            <a:t>תמיכה חברתית וקהילתיות בעבודה</a:t>
          </a:r>
        </a:p>
      </dgm:t>
    </dgm:pt>
    <dgm:pt modelId="{0A0860FC-FC93-4FB1-B4C7-F579DC7F92D3}" type="parTrans" cxnId="{18DDC71A-F7E7-4A43-B8C8-4F79316A9FDF}">
      <dgm:prSet/>
      <dgm:spPr/>
      <dgm:t>
        <a:bodyPr/>
        <a:lstStyle/>
        <a:p>
          <a:pPr rtl="1"/>
          <a:endParaRPr lang="he-IL"/>
        </a:p>
      </dgm:t>
    </dgm:pt>
    <dgm:pt modelId="{71CE1B50-21FF-4BC3-BDF7-09B582F4857A}" type="sibTrans" cxnId="{18DDC71A-F7E7-4A43-B8C8-4F79316A9FDF}">
      <dgm:prSet/>
      <dgm:spPr/>
      <dgm:t>
        <a:bodyPr/>
        <a:lstStyle/>
        <a:p>
          <a:pPr rtl="1"/>
          <a:endParaRPr lang="he-IL"/>
        </a:p>
      </dgm:t>
    </dgm:pt>
    <dgm:pt modelId="{5C3DB6FD-F580-4C5A-9EF8-05DD301D65BF}" type="pres">
      <dgm:prSet presAssocID="{1A38C0A0-D72F-4544-9CAF-16FC5433662F}" presName="cycle" presStyleCnt="0">
        <dgm:presLayoutVars>
          <dgm:dir/>
          <dgm:resizeHandles val="exact"/>
        </dgm:presLayoutVars>
      </dgm:prSet>
      <dgm:spPr/>
    </dgm:pt>
    <dgm:pt modelId="{84C77D64-192B-441D-A507-4699CEF6BFA2}" type="pres">
      <dgm:prSet presAssocID="{B8E741A9-2CA1-4AC5-BBB6-EEC67FAC1060}" presName="dummy" presStyleCnt="0"/>
      <dgm:spPr/>
    </dgm:pt>
    <dgm:pt modelId="{FD83F2EA-AD36-408B-BB0F-3D413DD3A583}" type="pres">
      <dgm:prSet presAssocID="{B8E741A9-2CA1-4AC5-BBB6-EEC67FAC1060}" presName="node" presStyleLbl="revTx" presStyleIdx="0" presStyleCnt="6">
        <dgm:presLayoutVars>
          <dgm:bulletEnabled val="1"/>
        </dgm:presLayoutVars>
      </dgm:prSet>
      <dgm:spPr/>
    </dgm:pt>
    <dgm:pt modelId="{57B140B0-538B-4F1C-9327-FB2EA6EED67C}" type="pres">
      <dgm:prSet presAssocID="{BDE02BB3-91CE-48DA-8917-117720E6E34F}" presName="sibTrans" presStyleLbl="node1" presStyleIdx="0" presStyleCnt="6"/>
      <dgm:spPr/>
    </dgm:pt>
    <dgm:pt modelId="{3B542633-5342-4D42-9C46-0FBF71A6B8AA}" type="pres">
      <dgm:prSet presAssocID="{C90C127C-C07F-4979-8388-2A4F0256DB9B}" presName="dummy" presStyleCnt="0"/>
      <dgm:spPr/>
    </dgm:pt>
    <dgm:pt modelId="{0CDF0B67-88CE-4F45-A9D2-F58FABC40BA0}" type="pres">
      <dgm:prSet presAssocID="{C90C127C-C07F-4979-8388-2A4F0256DB9B}" presName="node" presStyleLbl="revTx" presStyleIdx="1" presStyleCnt="6">
        <dgm:presLayoutVars>
          <dgm:bulletEnabled val="1"/>
        </dgm:presLayoutVars>
      </dgm:prSet>
      <dgm:spPr/>
    </dgm:pt>
    <dgm:pt modelId="{08FD26B8-B18B-4396-94D4-AD59D2E2EBDB}" type="pres">
      <dgm:prSet presAssocID="{0CFF9F50-288F-48FC-9EE9-D6447259087C}" presName="sibTrans" presStyleLbl="node1" presStyleIdx="1" presStyleCnt="6"/>
      <dgm:spPr/>
    </dgm:pt>
    <dgm:pt modelId="{30752DA1-B32F-45F9-A198-B556B730BED1}" type="pres">
      <dgm:prSet presAssocID="{4995DF83-DD9C-4E08-ABEE-6AC6AAA3239A}" presName="dummy" presStyleCnt="0"/>
      <dgm:spPr/>
    </dgm:pt>
    <dgm:pt modelId="{F4D80D1C-31E0-47BA-93C0-842489EBC9AA}" type="pres">
      <dgm:prSet presAssocID="{4995DF83-DD9C-4E08-ABEE-6AC6AAA3239A}" presName="node" presStyleLbl="revTx" presStyleIdx="2" presStyleCnt="6">
        <dgm:presLayoutVars>
          <dgm:bulletEnabled val="1"/>
        </dgm:presLayoutVars>
      </dgm:prSet>
      <dgm:spPr/>
    </dgm:pt>
    <dgm:pt modelId="{1FDAE284-A4CC-4D60-BCB1-1916C7E936DE}" type="pres">
      <dgm:prSet presAssocID="{047D264F-C06F-4268-8ADA-A9FD1693FC2F}" presName="sibTrans" presStyleLbl="node1" presStyleIdx="2" presStyleCnt="6"/>
      <dgm:spPr/>
    </dgm:pt>
    <dgm:pt modelId="{DA13B167-6B13-45F8-B029-C0DCA6DCB0EA}" type="pres">
      <dgm:prSet presAssocID="{B470BF9C-7E18-4470-AF30-D03DD0F21262}" presName="dummy" presStyleCnt="0"/>
      <dgm:spPr/>
    </dgm:pt>
    <dgm:pt modelId="{89098A9C-B38A-48F8-BAE9-BC6D45846512}" type="pres">
      <dgm:prSet presAssocID="{B470BF9C-7E18-4470-AF30-D03DD0F21262}" presName="node" presStyleLbl="revTx" presStyleIdx="3" presStyleCnt="6">
        <dgm:presLayoutVars>
          <dgm:bulletEnabled val="1"/>
        </dgm:presLayoutVars>
      </dgm:prSet>
      <dgm:spPr/>
    </dgm:pt>
    <dgm:pt modelId="{CAA275DD-B3DE-4C04-AD42-3B8B21EBBD93}" type="pres">
      <dgm:prSet presAssocID="{C18E7BBF-75F3-4C43-BBDF-BD18ECC01E7B}" presName="sibTrans" presStyleLbl="node1" presStyleIdx="3" presStyleCnt="6"/>
      <dgm:spPr/>
    </dgm:pt>
    <dgm:pt modelId="{A90A92BF-75F9-4CB0-A45B-9F1C1272D64D}" type="pres">
      <dgm:prSet presAssocID="{85630918-3F6F-4AF9-9214-24D6A4E02A9D}" presName="dummy" presStyleCnt="0"/>
      <dgm:spPr/>
    </dgm:pt>
    <dgm:pt modelId="{79FB91B6-70EC-4F5B-A482-670DFE85FA77}" type="pres">
      <dgm:prSet presAssocID="{85630918-3F6F-4AF9-9214-24D6A4E02A9D}" presName="node" presStyleLbl="revTx" presStyleIdx="4" presStyleCnt="6">
        <dgm:presLayoutVars>
          <dgm:bulletEnabled val="1"/>
        </dgm:presLayoutVars>
      </dgm:prSet>
      <dgm:spPr/>
    </dgm:pt>
    <dgm:pt modelId="{3DE464D0-97EC-4253-A34B-6998DA7D77BA}" type="pres">
      <dgm:prSet presAssocID="{FC00FB6B-F62C-45B3-B3FA-BA5D95D5CE20}" presName="sibTrans" presStyleLbl="node1" presStyleIdx="4" presStyleCnt="6"/>
      <dgm:spPr/>
    </dgm:pt>
    <dgm:pt modelId="{7F504157-3EA0-42D6-8554-29CDF8874609}" type="pres">
      <dgm:prSet presAssocID="{7EE975C7-CCF5-49E7-97EA-3C486832E7C5}" presName="dummy" presStyleCnt="0"/>
      <dgm:spPr/>
    </dgm:pt>
    <dgm:pt modelId="{C3F96C2B-DA11-44B0-A5B2-454E03F8A5EA}" type="pres">
      <dgm:prSet presAssocID="{7EE975C7-CCF5-49E7-97EA-3C486832E7C5}" presName="node" presStyleLbl="revTx" presStyleIdx="5" presStyleCnt="6">
        <dgm:presLayoutVars>
          <dgm:bulletEnabled val="1"/>
        </dgm:presLayoutVars>
      </dgm:prSet>
      <dgm:spPr/>
    </dgm:pt>
    <dgm:pt modelId="{BD1AC471-ABA7-4737-871A-4832F0374D2C}" type="pres">
      <dgm:prSet presAssocID="{71CE1B50-21FF-4BC3-BDF7-09B582F4857A}" presName="sibTrans" presStyleLbl="node1" presStyleIdx="5" presStyleCnt="6"/>
      <dgm:spPr/>
    </dgm:pt>
  </dgm:ptLst>
  <dgm:cxnLst>
    <dgm:cxn modelId="{0AEF4D01-E10C-4EC0-B3A7-478BA95C4499}" type="presOf" srcId="{0CFF9F50-288F-48FC-9EE9-D6447259087C}" destId="{08FD26B8-B18B-4396-94D4-AD59D2E2EBDB}" srcOrd="0" destOrd="0" presId="urn:microsoft.com/office/officeart/2005/8/layout/cycle1"/>
    <dgm:cxn modelId="{30B94709-E68B-4AA4-95E0-8DCC2084D592}" type="presOf" srcId="{71CE1B50-21FF-4BC3-BDF7-09B582F4857A}" destId="{BD1AC471-ABA7-4737-871A-4832F0374D2C}" srcOrd="0" destOrd="0" presId="urn:microsoft.com/office/officeart/2005/8/layout/cycle1"/>
    <dgm:cxn modelId="{9503EC0F-66DF-4316-AEDB-97D88FB830E3}" srcId="{1A38C0A0-D72F-4544-9CAF-16FC5433662F}" destId="{B470BF9C-7E18-4470-AF30-D03DD0F21262}" srcOrd="3" destOrd="0" parTransId="{92083779-769F-4673-A002-E5130EBF1759}" sibTransId="{C18E7BBF-75F3-4C43-BBDF-BD18ECC01E7B}"/>
    <dgm:cxn modelId="{18DDC71A-F7E7-4A43-B8C8-4F79316A9FDF}" srcId="{1A38C0A0-D72F-4544-9CAF-16FC5433662F}" destId="{7EE975C7-CCF5-49E7-97EA-3C486832E7C5}" srcOrd="5" destOrd="0" parTransId="{0A0860FC-FC93-4FB1-B4C7-F579DC7F92D3}" sibTransId="{71CE1B50-21FF-4BC3-BDF7-09B582F4857A}"/>
    <dgm:cxn modelId="{544EFF26-2648-44CC-B890-5FBD54E09A0F}" srcId="{1A38C0A0-D72F-4544-9CAF-16FC5433662F}" destId="{C90C127C-C07F-4979-8388-2A4F0256DB9B}" srcOrd="1" destOrd="0" parTransId="{E02C495B-3E32-4D78-A94E-58902EF47359}" sibTransId="{0CFF9F50-288F-48FC-9EE9-D6447259087C}"/>
    <dgm:cxn modelId="{242A3529-DCC3-4D8A-9846-7F029988B78F}" type="presOf" srcId="{1A38C0A0-D72F-4544-9CAF-16FC5433662F}" destId="{5C3DB6FD-F580-4C5A-9EF8-05DD301D65BF}" srcOrd="0" destOrd="0" presId="urn:microsoft.com/office/officeart/2005/8/layout/cycle1"/>
    <dgm:cxn modelId="{03B35936-2CFC-4050-A933-FAAEC099B77E}" srcId="{1A38C0A0-D72F-4544-9CAF-16FC5433662F}" destId="{85630918-3F6F-4AF9-9214-24D6A4E02A9D}" srcOrd="4" destOrd="0" parTransId="{D4CF4721-F9DA-43ED-A6A2-8759BA7C2C3E}" sibTransId="{FC00FB6B-F62C-45B3-B3FA-BA5D95D5CE20}"/>
    <dgm:cxn modelId="{24DA6E5B-17DD-44F9-9DEC-5FDC14FC8B28}" srcId="{1A38C0A0-D72F-4544-9CAF-16FC5433662F}" destId="{4995DF83-DD9C-4E08-ABEE-6AC6AAA3239A}" srcOrd="2" destOrd="0" parTransId="{3E85D2AF-51BC-4AE2-BA91-809A350F3C4C}" sibTransId="{047D264F-C06F-4268-8ADA-A9FD1693FC2F}"/>
    <dgm:cxn modelId="{47FF216F-19DA-4E0A-AF29-238CA1A1904C}" type="presOf" srcId="{7EE975C7-CCF5-49E7-97EA-3C486832E7C5}" destId="{C3F96C2B-DA11-44B0-A5B2-454E03F8A5EA}" srcOrd="0" destOrd="0" presId="urn:microsoft.com/office/officeart/2005/8/layout/cycle1"/>
    <dgm:cxn modelId="{E81B237D-0FDA-487E-96F9-04E27331D901}" type="presOf" srcId="{047D264F-C06F-4268-8ADA-A9FD1693FC2F}" destId="{1FDAE284-A4CC-4D60-BCB1-1916C7E936DE}" srcOrd="0" destOrd="0" presId="urn:microsoft.com/office/officeart/2005/8/layout/cycle1"/>
    <dgm:cxn modelId="{AFF75498-0D16-4CD8-82B4-A45643483B79}" type="presOf" srcId="{FC00FB6B-F62C-45B3-B3FA-BA5D95D5CE20}" destId="{3DE464D0-97EC-4253-A34B-6998DA7D77BA}" srcOrd="0" destOrd="0" presId="urn:microsoft.com/office/officeart/2005/8/layout/cycle1"/>
    <dgm:cxn modelId="{3BBF6899-E688-4037-9E04-1F777FF0AF84}" type="presOf" srcId="{C18E7BBF-75F3-4C43-BBDF-BD18ECC01E7B}" destId="{CAA275DD-B3DE-4C04-AD42-3B8B21EBBD93}" srcOrd="0" destOrd="0" presId="urn:microsoft.com/office/officeart/2005/8/layout/cycle1"/>
    <dgm:cxn modelId="{AEA3839D-3E0E-4D00-8B82-0F69C7474337}" type="presOf" srcId="{B470BF9C-7E18-4470-AF30-D03DD0F21262}" destId="{89098A9C-B38A-48F8-BAE9-BC6D45846512}" srcOrd="0" destOrd="0" presId="urn:microsoft.com/office/officeart/2005/8/layout/cycle1"/>
    <dgm:cxn modelId="{7EED35AB-5E8A-4F7C-9D03-EBF9EC7BDBD9}" type="presOf" srcId="{4995DF83-DD9C-4E08-ABEE-6AC6AAA3239A}" destId="{F4D80D1C-31E0-47BA-93C0-842489EBC9AA}" srcOrd="0" destOrd="0" presId="urn:microsoft.com/office/officeart/2005/8/layout/cycle1"/>
    <dgm:cxn modelId="{DF4885B3-C9BB-4D32-B266-08C7F0A69918}" type="presOf" srcId="{C90C127C-C07F-4979-8388-2A4F0256DB9B}" destId="{0CDF0B67-88CE-4F45-A9D2-F58FABC40BA0}" srcOrd="0" destOrd="0" presId="urn:microsoft.com/office/officeart/2005/8/layout/cycle1"/>
    <dgm:cxn modelId="{048D36BB-C3C1-41F3-8FAA-C75FAF2CA863}" srcId="{1A38C0A0-D72F-4544-9CAF-16FC5433662F}" destId="{B8E741A9-2CA1-4AC5-BBB6-EEC67FAC1060}" srcOrd="0" destOrd="0" parTransId="{7C7C113C-5512-413A-8653-E67DF5043326}" sibTransId="{BDE02BB3-91CE-48DA-8917-117720E6E34F}"/>
    <dgm:cxn modelId="{AF605AC8-24AA-4B48-8E06-55AA63C55869}" type="presOf" srcId="{85630918-3F6F-4AF9-9214-24D6A4E02A9D}" destId="{79FB91B6-70EC-4F5B-A482-670DFE85FA77}" srcOrd="0" destOrd="0" presId="urn:microsoft.com/office/officeart/2005/8/layout/cycle1"/>
    <dgm:cxn modelId="{F1431DEE-1977-4B47-B4BF-61169B481197}" type="presOf" srcId="{BDE02BB3-91CE-48DA-8917-117720E6E34F}" destId="{57B140B0-538B-4F1C-9327-FB2EA6EED67C}" srcOrd="0" destOrd="0" presId="urn:microsoft.com/office/officeart/2005/8/layout/cycle1"/>
    <dgm:cxn modelId="{8F4252EF-AE93-41C4-B869-C0597B63BD81}" type="presOf" srcId="{B8E741A9-2CA1-4AC5-BBB6-EEC67FAC1060}" destId="{FD83F2EA-AD36-408B-BB0F-3D413DD3A583}" srcOrd="0" destOrd="0" presId="urn:microsoft.com/office/officeart/2005/8/layout/cycle1"/>
    <dgm:cxn modelId="{740B3EA4-5FD3-4460-8ECD-4A0E2409297E}" type="presParOf" srcId="{5C3DB6FD-F580-4C5A-9EF8-05DD301D65BF}" destId="{84C77D64-192B-441D-A507-4699CEF6BFA2}" srcOrd="0" destOrd="0" presId="urn:microsoft.com/office/officeart/2005/8/layout/cycle1"/>
    <dgm:cxn modelId="{B1BBDAC4-D7DC-4B19-AE66-D0A00953EABE}" type="presParOf" srcId="{5C3DB6FD-F580-4C5A-9EF8-05DD301D65BF}" destId="{FD83F2EA-AD36-408B-BB0F-3D413DD3A583}" srcOrd="1" destOrd="0" presId="urn:microsoft.com/office/officeart/2005/8/layout/cycle1"/>
    <dgm:cxn modelId="{873F8CA0-1C87-4862-890C-32C87FBAE0C4}" type="presParOf" srcId="{5C3DB6FD-F580-4C5A-9EF8-05DD301D65BF}" destId="{57B140B0-538B-4F1C-9327-FB2EA6EED67C}" srcOrd="2" destOrd="0" presId="urn:microsoft.com/office/officeart/2005/8/layout/cycle1"/>
    <dgm:cxn modelId="{F01677C5-56FC-465E-B19A-16D33E9C26B9}" type="presParOf" srcId="{5C3DB6FD-F580-4C5A-9EF8-05DD301D65BF}" destId="{3B542633-5342-4D42-9C46-0FBF71A6B8AA}" srcOrd="3" destOrd="0" presId="urn:microsoft.com/office/officeart/2005/8/layout/cycle1"/>
    <dgm:cxn modelId="{90C8D759-1260-4DC1-ACE6-FA5AAB6B0B6E}" type="presParOf" srcId="{5C3DB6FD-F580-4C5A-9EF8-05DD301D65BF}" destId="{0CDF0B67-88CE-4F45-A9D2-F58FABC40BA0}" srcOrd="4" destOrd="0" presId="urn:microsoft.com/office/officeart/2005/8/layout/cycle1"/>
    <dgm:cxn modelId="{F9E2B0BC-CA55-4EDF-ACFB-67A920013D77}" type="presParOf" srcId="{5C3DB6FD-F580-4C5A-9EF8-05DD301D65BF}" destId="{08FD26B8-B18B-4396-94D4-AD59D2E2EBDB}" srcOrd="5" destOrd="0" presId="urn:microsoft.com/office/officeart/2005/8/layout/cycle1"/>
    <dgm:cxn modelId="{1E818CFB-E312-4173-BD53-006423855B3A}" type="presParOf" srcId="{5C3DB6FD-F580-4C5A-9EF8-05DD301D65BF}" destId="{30752DA1-B32F-45F9-A198-B556B730BED1}" srcOrd="6" destOrd="0" presId="urn:microsoft.com/office/officeart/2005/8/layout/cycle1"/>
    <dgm:cxn modelId="{FEDCB85A-A7D9-43D0-81C2-48CB3413F6F6}" type="presParOf" srcId="{5C3DB6FD-F580-4C5A-9EF8-05DD301D65BF}" destId="{F4D80D1C-31E0-47BA-93C0-842489EBC9AA}" srcOrd="7" destOrd="0" presId="urn:microsoft.com/office/officeart/2005/8/layout/cycle1"/>
    <dgm:cxn modelId="{1D181600-6BE0-4B01-9B10-FBBE4909943A}" type="presParOf" srcId="{5C3DB6FD-F580-4C5A-9EF8-05DD301D65BF}" destId="{1FDAE284-A4CC-4D60-BCB1-1916C7E936DE}" srcOrd="8" destOrd="0" presId="urn:microsoft.com/office/officeart/2005/8/layout/cycle1"/>
    <dgm:cxn modelId="{4DD6DA66-6138-48E1-AB9E-A0D4E1E042C3}" type="presParOf" srcId="{5C3DB6FD-F580-4C5A-9EF8-05DD301D65BF}" destId="{DA13B167-6B13-45F8-B029-C0DCA6DCB0EA}" srcOrd="9" destOrd="0" presId="urn:microsoft.com/office/officeart/2005/8/layout/cycle1"/>
    <dgm:cxn modelId="{A5C34BD3-8D1E-4CAC-9ACE-71C91965DACE}" type="presParOf" srcId="{5C3DB6FD-F580-4C5A-9EF8-05DD301D65BF}" destId="{89098A9C-B38A-48F8-BAE9-BC6D45846512}" srcOrd="10" destOrd="0" presId="urn:microsoft.com/office/officeart/2005/8/layout/cycle1"/>
    <dgm:cxn modelId="{375A011D-8F8E-4299-B556-0DF83A5397D9}" type="presParOf" srcId="{5C3DB6FD-F580-4C5A-9EF8-05DD301D65BF}" destId="{CAA275DD-B3DE-4C04-AD42-3B8B21EBBD93}" srcOrd="11" destOrd="0" presId="urn:microsoft.com/office/officeart/2005/8/layout/cycle1"/>
    <dgm:cxn modelId="{28B994B6-5014-4305-97D8-E3932AE14DE0}" type="presParOf" srcId="{5C3DB6FD-F580-4C5A-9EF8-05DD301D65BF}" destId="{A90A92BF-75F9-4CB0-A45B-9F1C1272D64D}" srcOrd="12" destOrd="0" presId="urn:microsoft.com/office/officeart/2005/8/layout/cycle1"/>
    <dgm:cxn modelId="{2DAE1CBD-0CE4-4698-A5C1-E5347592DE60}" type="presParOf" srcId="{5C3DB6FD-F580-4C5A-9EF8-05DD301D65BF}" destId="{79FB91B6-70EC-4F5B-A482-670DFE85FA77}" srcOrd="13" destOrd="0" presId="urn:microsoft.com/office/officeart/2005/8/layout/cycle1"/>
    <dgm:cxn modelId="{7CFB2BBA-EE61-4998-AFBF-88638C0CE765}" type="presParOf" srcId="{5C3DB6FD-F580-4C5A-9EF8-05DD301D65BF}" destId="{3DE464D0-97EC-4253-A34B-6998DA7D77BA}" srcOrd="14" destOrd="0" presId="urn:microsoft.com/office/officeart/2005/8/layout/cycle1"/>
    <dgm:cxn modelId="{DBDFD222-DB7E-4F8E-9D6C-86B1A563FCC6}" type="presParOf" srcId="{5C3DB6FD-F580-4C5A-9EF8-05DD301D65BF}" destId="{7F504157-3EA0-42D6-8554-29CDF8874609}" srcOrd="15" destOrd="0" presId="urn:microsoft.com/office/officeart/2005/8/layout/cycle1"/>
    <dgm:cxn modelId="{EC8D5774-9FA8-4FF8-B1BD-D3E9A7AEB315}" type="presParOf" srcId="{5C3DB6FD-F580-4C5A-9EF8-05DD301D65BF}" destId="{C3F96C2B-DA11-44B0-A5B2-454E03F8A5EA}" srcOrd="16" destOrd="0" presId="urn:microsoft.com/office/officeart/2005/8/layout/cycle1"/>
    <dgm:cxn modelId="{F15D6F6C-021A-4F57-B968-A187FC131408}" type="presParOf" srcId="{5C3DB6FD-F580-4C5A-9EF8-05DD301D65BF}" destId="{BD1AC471-ABA7-4737-871A-4832F0374D2C}"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3F2EA-AD36-408B-BB0F-3D413DD3A583}">
      <dsp:nvSpPr>
        <dsp:cNvPr id="0" name=""/>
        <dsp:cNvSpPr/>
      </dsp:nvSpPr>
      <dsp:spPr>
        <a:xfrm>
          <a:off x="5503693" y="8588"/>
          <a:ext cx="768622" cy="76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he-IL" sz="1100" kern="1200" dirty="0"/>
            <a:t>עומס העבודה ודרישות התפקיד</a:t>
          </a:r>
        </a:p>
      </dsp:txBody>
      <dsp:txXfrm>
        <a:off x="5503693" y="8588"/>
        <a:ext cx="768622" cy="768622"/>
      </dsp:txXfrm>
    </dsp:sp>
    <dsp:sp modelId="{57B140B0-538B-4F1C-9327-FB2EA6EED67C}">
      <dsp:nvSpPr>
        <dsp:cNvPr id="0" name=""/>
        <dsp:cNvSpPr/>
      </dsp:nvSpPr>
      <dsp:spPr>
        <a:xfrm>
          <a:off x="3149217" y="411"/>
          <a:ext cx="3759964" cy="3759964"/>
        </a:xfrm>
        <a:prstGeom prst="circularArrow">
          <a:avLst>
            <a:gd name="adj1" fmla="val 3986"/>
            <a:gd name="adj2" fmla="val 250041"/>
            <a:gd name="adj3" fmla="val 20574204"/>
            <a:gd name="adj4" fmla="val 18981886"/>
            <a:gd name="adj5" fmla="val 465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F0B67-88CE-4F45-A9D2-F58FABC40BA0}">
      <dsp:nvSpPr>
        <dsp:cNvPr id="0" name=""/>
        <dsp:cNvSpPr/>
      </dsp:nvSpPr>
      <dsp:spPr>
        <a:xfrm>
          <a:off x="6362499" y="1496082"/>
          <a:ext cx="768622" cy="76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he-IL" sz="1100" kern="1200" dirty="0"/>
            <a:t>יעילות תהליכי עבודה וזמינות משאבים </a:t>
          </a:r>
        </a:p>
      </dsp:txBody>
      <dsp:txXfrm>
        <a:off x="6362499" y="1496082"/>
        <a:ext cx="768622" cy="768622"/>
      </dsp:txXfrm>
    </dsp:sp>
    <dsp:sp modelId="{08FD26B8-B18B-4396-94D4-AD59D2E2EBDB}">
      <dsp:nvSpPr>
        <dsp:cNvPr id="0" name=""/>
        <dsp:cNvSpPr/>
      </dsp:nvSpPr>
      <dsp:spPr>
        <a:xfrm>
          <a:off x="3149217" y="411"/>
          <a:ext cx="3759964" cy="3759964"/>
        </a:xfrm>
        <a:prstGeom prst="circularArrow">
          <a:avLst>
            <a:gd name="adj1" fmla="val 3986"/>
            <a:gd name="adj2" fmla="val 250041"/>
            <a:gd name="adj3" fmla="val 2368072"/>
            <a:gd name="adj4" fmla="val 775755"/>
            <a:gd name="adj5" fmla="val 465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80D1C-31E0-47BA-93C0-842489EBC9AA}">
      <dsp:nvSpPr>
        <dsp:cNvPr id="0" name=""/>
        <dsp:cNvSpPr/>
      </dsp:nvSpPr>
      <dsp:spPr>
        <a:xfrm>
          <a:off x="5503693" y="2983576"/>
          <a:ext cx="768622" cy="76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he-IL" sz="1100" kern="1200" dirty="0"/>
            <a:t>תחושת משמעות בעבודה</a:t>
          </a:r>
        </a:p>
      </dsp:txBody>
      <dsp:txXfrm>
        <a:off x="5503693" y="2983576"/>
        <a:ext cx="768622" cy="768622"/>
      </dsp:txXfrm>
    </dsp:sp>
    <dsp:sp modelId="{1FDAE284-A4CC-4D60-BCB1-1916C7E936DE}">
      <dsp:nvSpPr>
        <dsp:cNvPr id="0" name=""/>
        <dsp:cNvSpPr/>
      </dsp:nvSpPr>
      <dsp:spPr>
        <a:xfrm>
          <a:off x="3149217" y="411"/>
          <a:ext cx="3759964" cy="3759964"/>
        </a:xfrm>
        <a:prstGeom prst="circularArrow">
          <a:avLst>
            <a:gd name="adj1" fmla="val 3986"/>
            <a:gd name="adj2" fmla="val 250041"/>
            <a:gd name="adj3" fmla="val 6112158"/>
            <a:gd name="adj4" fmla="val 4437801"/>
            <a:gd name="adj5" fmla="val 465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98A9C-B38A-48F8-BAE9-BC6D45846512}">
      <dsp:nvSpPr>
        <dsp:cNvPr id="0" name=""/>
        <dsp:cNvSpPr/>
      </dsp:nvSpPr>
      <dsp:spPr>
        <a:xfrm>
          <a:off x="3786083" y="2983576"/>
          <a:ext cx="768622" cy="76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he-IL" sz="1100" kern="1200" dirty="0"/>
            <a:t>תרבות וערכים ארגוניים</a:t>
          </a:r>
        </a:p>
      </dsp:txBody>
      <dsp:txXfrm>
        <a:off x="3786083" y="2983576"/>
        <a:ext cx="768622" cy="768622"/>
      </dsp:txXfrm>
    </dsp:sp>
    <dsp:sp modelId="{CAA275DD-B3DE-4C04-AD42-3B8B21EBBD93}">
      <dsp:nvSpPr>
        <dsp:cNvPr id="0" name=""/>
        <dsp:cNvSpPr/>
      </dsp:nvSpPr>
      <dsp:spPr>
        <a:xfrm>
          <a:off x="3149217" y="411"/>
          <a:ext cx="3759964" cy="3759964"/>
        </a:xfrm>
        <a:prstGeom prst="circularArrow">
          <a:avLst>
            <a:gd name="adj1" fmla="val 3986"/>
            <a:gd name="adj2" fmla="val 250041"/>
            <a:gd name="adj3" fmla="val 9774204"/>
            <a:gd name="adj4" fmla="val 8181886"/>
            <a:gd name="adj5" fmla="val 465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FB91B6-70EC-4F5B-A482-670DFE85FA77}">
      <dsp:nvSpPr>
        <dsp:cNvPr id="0" name=""/>
        <dsp:cNvSpPr/>
      </dsp:nvSpPr>
      <dsp:spPr>
        <a:xfrm>
          <a:off x="2927278" y="1496082"/>
          <a:ext cx="768622" cy="76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he-IL" sz="1100" kern="1200" dirty="0"/>
            <a:t> תחושת שליטה וגמישות</a:t>
          </a:r>
        </a:p>
      </dsp:txBody>
      <dsp:txXfrm>
        <a:off x="2927278" y="1496082"/>
        <a:ext cx="768622" cy="768622"/>
      </dsp:txXfrm>
    </dsp:sp>
    <dsp:sp modelId="{3DE464D0-97EC-4253-A34B-6998DA7D77BA}">
      <dsp:nvSpPr>
        <dsp:cNvPr id="0" name=""/>
        <dsp:cNvSpPr/>
      </dsp:nvSpPr>
      <dsp:spPr>
        <a:xfrm>
          <a:off x="3149217" y="411"/>
          <a:ext cx="3759964" cy="3759964"/>
        </a:xfrm>
        <a:prstGeom prst="circularArrow">
          <a:avLst>
            <a:gd name="adj1" fmla="val 3986"/>
            <a:gd name="adj2" fmla="val 250041"/>
            <a:gd name="adj3" fmla="val 13168072"/>
            <a:gd name="adj4" fmla="val 11575755"/>
            <a:gd name="adj5" fmla="val 465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F96C2B-DA11-44B0-A5B2-454E03F8A5EA}">
      <dsp:nvSpPr>
        <dsp:cNvPr id="0" name=""/>
        <dsp:cNvSpPr/>
      </dsp:nvSpPr>
      <dsp:spPr>
        <a:xfrm>
          <a:off x="3786083" y="8588"/>
          <a:ext cx="768622" cy="76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he-IL" sz="1100" kern="1200" dirty="0"/>
            <a:t>תמיכה חברתית וקהילתיות בעבודה</a:t>
          </a:r>
        </a:p>
      </dsp:txBody>
      <dsp:txXfrm>
        <a:off x="3786083" y="8588"/>
        <a:ext cx="768622" cy="768622"/>
      </dsp:txXfrm>
    </dsp:sp>
    <dsp:sp modelId="{BD1AC471-ABA7-4737-871A-4832F0374D2C}">
      <dsp:nvSpPr>
        <dsp:cNvPr id="0" name=""/>
        <dsp:cNvSpPr/>
      </dsp:nvSpPr>
      <dsp:spPr>
        <a:xfrm>
          <a:off x="3149217" y="411"/>
          <a:ext cx="3759964" cy="3759964"/>
        </a:xfrm>
        <a:prstGeom prst="circularArrow">
          <a:avLst>
            <a:gd name="adj1" fmla="val 3986"/>
            <a:gd name="adj2" fmla="val 250041"/>
            <a:gd name="adj3" fmla="val 16912158"/>
            <a:gd name="adj4" fmla="val 15237801"/>
            <a:gd name="adj5" fmla="val 465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en-US"/>
          </a:p>
        </p:txBody>
      </p:sp>
      <p:sp>
        <p:nvSpPr>
          <p:cNvPr id="3" name="מציין מיקום של תאריך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6AF7FF25-121C-4B35-9136-601995D9EB78}" type="datetime1">
              <a:rPr lang="he-IL" smtClean="0"/>
              <a:t>ג'/אב/תשפ"ג</a:t>
            </a:fld>
            <a:endParaRPr lang="en-US" dirty="0"/>
          </a:p>
        </p:txBody>
      </p:sp>
      <p:sp>
        <p:nvSpPr>
          <p:cNvPr id="4" name="מציין מיקום של כותרת תחתונה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en-US"/>
          </a:p>
        </p:txBody>
      </p:sp>
      <p:sp>
        <p:nvSpPr>
          <p:cNvPr id="5" name="מציין מיקום של מספר שקופית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ED92CB86-0DB9-4A70-B1CF-B23508471F6B}" type="slidenum">
              <a:rPr lang="en-US" smtClean="0"/>
              <a:pPr algn="l" rtl="1"/>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rtl="1"/>
            <a:endParaRPr lang="en-US"/>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r" rtl="1">
              <a:defRPr sz="1200"/>
            </a:lvl1pPr>
          </a:lstStyle>
          <a:p>
            <a:pPr rtl="1"/>
            <a:fld id="{A740E3E4-E9D9-49FD-9F18-2E96717D35D6}" type="datetime1">
              <a:rPr lang="he-IL" smtClean="0"/>
              <a:t>ג'/אב/תשפ"ג</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US"/>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
              <a:t>לחץ כדי לערוך סגנונות טקסט של תבנית בסיס</a:t>
            </a:r>
          </a:p>
          <a:p>
            <a:pPr lvl="1" rtl="1"/>
            <a:r>
              <a:rPr lang="he"/>
              <a:t>רמה שניה</a:t>
            </a:r>
          </a:p>
          <a:p>
            <a:pPr lvl="2" rtl="1"/>
            <a:r>
              <a:rPr lang="he"/>
              <a:t>רמה שלישית</a:t>
            </a:r>
          </a:p>
          <a:p>
            <a:pPr lvl="3" rtl="1"/>
            <a:r>
              <a:rPr lang="he"/>
              <a:t>רמה רביעית</a:t>
            </a:r>
          </a:p>
          <a:p>
            <a:pPr lvl="4" rtl="1"/>
            <a:r>
              <a:rPr lang="he"/>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rtl="1"/>
            <a:endParaRPr lang="en-US"/>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vl1pPr>
          </a:lstStyle>
          <a:p>
            <a:pPr rtl="1"/>
            <a:fld id="{9C2B151B-D7D1-48E5-8230-5AADBC794F88}" type="slidenum">
              <a:rPr lang="en-US" smtClean="0"/>
              <a:pPr/>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סוגיית שחיקת עובדים במערכות בריאות נדונה ונחקרת רבות ברחבי העולם. הקשר בין שחיקת</a:t>
            </a:r>
          </a:p>
          <a:p>
            <a:r>
              <a:rPr lang="he-IL" dirty="0"/>
              <a:t>עובדים לאיכות הטיפול, חוויית המטופל, ולעלויות במערכת הוכח זה מכבר, ועל כן ארגונים רבים</a:t>
            </a:r>
          </a:p>
          <a:p>
            <a:r>
              <a:rPr lang="he-IL" dirty="0"/>
              <a:t>בעולם וגם בישראל, החלו להשקיע משאבים באיתור מקורות השחיקה וביישום התערבויות</a:t>
            </a:r>
          </a:p>
          <a:p>
            <a:r>
              <a:rPr lang="he-IL" dirty="0"/>
              <a:t>בנושא. מניעת שחיקה בקרב עובדי מערכות בריאות בעלת חשיבות יתרה לאור העובדה שנמצאה</a:t>
            </a:r>
          </a:p>
          <a:p>
            <a:r>
              <a:rPr lang="he-IL" dirty="0"/>
              <a:t>במחקרים כקשורה למניעת טעויות</a:t>
            </a:r>
          </a:p>
        </p:txBody>
      </p:sp>
      <p:sp>
        <p:nvSpPr>
          <p:cNvPr id="4" name="מציין מיקום של תאריך 3"/>
          <p:cNvSpPr>
            <a:spLocks noGrp="1"/>
          </p:cNvSpPr>
          <p:nvPr>
            <p:ph type="dt" idx="1"/>
          </p:nvPr>
        </p:nvSpPr>
        <p:spPr/>
        <p:txBody>
          <a:bodyPr/>
          <a:lstStyle/>
          <a:p>
            <a:pPr rtl="1"/>
            <a:fld id="{A740E3E4-E9D9-49FD-9F18-2E96717D35D6}" type="datetime1">
              <a:rPr lang="he-IL" smtClean="0"/>
              <a:t>ג'/אב/תשפ"ג</a:t>
            </a:fld>
            <a:endParaRPr lang="en-US"/>
          </a:p>
        </p:txBody>
      </p:sp>
      <p:sp>
        <p:nvSpPr>
          <p:cNvPr id="5" name="מציין מיקום של מספר שקופית 4"/>
          <p:cNvSpPr>
            <a:spLocks noGrp="1"/>
          </p:cNvSpPr>
          <p:nvPr>
            <p:ph type="sldNum" sz="quarter" idx="5"/>
          </p:nvPr>
        </p:nvSpPr>
        <p:spPr/>
        <p:txBody>
          <a:bodyPr/>
          <a:lstStyle/>
          <a:p>
            <a:pPr rtl="1"/>
            <a:fld id="{9C2B151B-D7D1-48E5-8230-5AADBC794F88}" type="slidenum">
              <a:rPr lang="en-US" smtClean="0"/>
              <a:pPr rtl="1"/>
              <a:t>1</a:t>
            </a:fld>
            <a:endParaRPr lang="en-US"/>
          </a:p>
        </p:txBody>
      </p:sp>
    </p:spTree>
    <p:extLst>
      <p:ext uri="{BB962C8B-B14F-4D97-AF65-F5344CB8AC3E}">
        <p14:creationId xmlns:p14="http://schemas.microsoft.com/office/powerpoint/2010/main" val="215836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תאריך 3"/>
          <p:cNvSpPr>
            <a:spLocks noGrp="1"/>
          </p:cNvSpPr>
          <p:nvPr>
            <p:ph type="dt" idx="1"/>
          </p:nvPr>
        </p:nvSpPr>
        <p:spPr/>
        <p:txBody>
          <a:bodyPr/>
          <a:lstStyle/>
          <a:p>
            <a:pPr rtl="1"/>
            <a:fld id="{A740E3E4-E9D9-49FD-9F18-2E96717D35D6}" type="datetime1">
              <a:rPr lang="he-IL" smtClean="0"/>
              <a:t>ג'/אב/תשפ"ג</a:t>
            </a:fld>
            <a:endParaRPr lang="en-US"/>
          </a:p>
        </p:txBody>
      </p:sp>
      <p:sp>
        <p:nvSpPr>
          <p:cNvPr id="5" name="מציין מיקום של מספר שקופית 4"/>
          <p:cNvSpPr>
            <a:spLocks noGrp="1"/>
          </p:cNvSpPr>
          <p:nvPr>
            <p:ph type="sldNum" sz="quarter" idx="5"/>
          </p:nvPr>
        </p:nvSpPr>
        <p:spPr/>
        <p:txBody>
          <a:bodyPr/>
          <a:lstStyle/>
          <a:p>
            <a:pPr rtl="1"/>
            <a:fld id="{9C2B151B-D7D1-48E5-8230-5AADBC794F88}" type="slidenum">
              <a:rPr lang="en-US" smtClean="0"/>
              <a:pPr rtl="1"/>
              <a:t>6</a:t>
            </a:fld>
            <a:endParaRPr lang="en-US"/>
          </a:p>
        </p:txBody>
      </p:sp>
    </p:spTree>
    <p:extLst>
      <p:ext uri="{BB962C8B-B14F-4D97-AF65-F5344CB8AC3E}">
        <p14:creationId xmlns:p14="http://schemas.microsoft.com/office/powerpoint/2010/main" val="58707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מלבן 9">
            <a:extLst>
              <a:ext uri="{FF2B5EF4-FFF2-40B4-BE49-F238E27FC236}">
                <a16:creationId xmlns:a16="http://schemas.microsoft.com/office/drawing/2014/main" id="{39E3965E-AC41-4711-9D10-E25ABB132D86}"/>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p>
        </p:txBody>
      </p:sp>
      <p:sp>
        <p:nvSpPr>
          <p:cNvPr id="2" name="כותרת 1"/>
          <p:cNvSpPr>
            <a:spLocks noGrp="1"/>
          </p:cNvSpPr>
          <p:nvPr>
            <p:ph type="ctrTitle"/>
          </p:nvPr>
        </p:nvSpPr>
        <p:spPr>
          <a:xfrm flipH="1">
            <a:off x="1036320" y="758952"/>
            <a:ext cx="10058400" cy="3566160"/>
          </a:xfrm>
        </p:spPr>
        <p:txBody>
          <a:bodyPr rtlCol="1" anchor="b">
            <a:normAutofit/>
          </a:bodyPr>
          <a:lstStyle>
            <a:lvl1pPr algn="r" rtl="1">
              <a:lnSpc>
                <a:spcPct val="90000"/>
              </a:lnSpc>
              <a:defRPr sz="8000" spc="-50" baseline="0">
                <a:solidFill>
                  <a:schemeClr val="tx1">
                    <a:lumMod val="85000"/>
                    <a:lumOff val="15000"/>
                  </a:schemeClr>
                </a:solidFill>
              </a:defRPr>
            </a:lvl1pPr>
          </a:lstStyle>
          <a:p>
            <a:pPr rtl="1"/>
            <a:r>
              <a:rPr lang="he-IL"/>
              <a:t>לחץ כדי לערוך סגנון כותרת של תבנית בסיס</a:t>
            </a:r>
            <a:endParaRPr lang="en-US" dirty="0"/>
          </a:p>
        </p:txBody>
      </p:sp>
      <p:sp>
        <p:nvSpPr>
          <p:cNvPr id="3" name="כותרת משנה 2"/>
          <p:cNvSpPr>
            <a:spLocks noGrp="1"/>
          </p:cNvSpPr>
          <p:nvPr>
            <p:ph type="subTitle" idx="1"/>
          </p:nvPr>
        </p:nvSpPr>
        <p:spPr>
          <a:xfrm flipH="1">
            <a:off x="1033549" y="4645152"/>
            <a:ext cx="10058400" cy="1143000"/>
          </a:xfrm>
        </p:spPr>
        <p:txBody>
          <a:bodyPr lIns="91440" rIns="91440" rtlCol="1">
            <a:normAutofit/>
          </a:bodyPr>
          <a:lstStyle>
            <a:lvl1pPr marL="0" indent="0" algn="r" rtl="1">
              <a:buNone/>
              <a:defRPr sz="2400" cap="all" spc="200" baseline="0">
                <a:solidFill>
                  <a:schemeClr val="tx1"/>
                </a:solidFill>
                <a:latin typeface="+mn-lt"/>
              </a:defRPr>
            </a:lvl1pPr>
            <a:lvl2pPr marL="457200" indent="0" algn="ctr" rtl="1">
              <a:buNone/>
              <a:defRPr sz="2400"/>
            </a:lvl2pPr>
            <a:lvl3pPr marL="914400" indent="0" algn="ctr" rtl="1">
              <a:buNone/>
              <a:defRPr sz="2400"/>
            </a:lvl3pPr>
            <a:lvl4pPr marL="1371600" indent="0" algn="ctr" rtl="1">
              <a:buNone/>
              <a:defRPr sz="2000"/>
            </a:lvl4pPr>
            <a:lvl5pPr marL="1828800" indent="0" algn="ctr" rtl="1">
              <a:buNone/>
              <a:defRPr sz="2000"/>
            </a:lvl5pPr>
            <a:lvl6pPr marL="2286000" indent="0" algn="ctr" rtl="1">
              <a:buNone/>
              <a:defRPr sz="2000"/>
            </a:lvl6pPr>
            <a:lvl7pPr marL="2743200" indent="0" algn="ctr" rtl="1">
              <a:buNone/>
              <a:defRPr sz="2000"/>
            </a:lvl7pPr>
            <a:lvl8pPr marL="3200400" indent="0" algn="ctr" rtl="1">
              <a:buNone/>
              <a:defRPr sz="2000"/>
            </a:lvl8pPr>
            <a:lvl9pPr marL="3657600" indent="0" algn="ctr" rtl="1">
              <a:buNone/>
              <a:defRPr sz="2000"/>
            </a:lvl9pPr>
          </a:lstStyle>
          <a:p>
            <a:pPr rtl="1"/>
            <a:r>
              <a:rPr lang="he-IL"/>
              <a:t>לחץ כדי לערוך סגנון כותרת משנה של תבנית בסיס</a:t>
            </a:r>
            <a:endParaRPr lang="en-US" dirty="0"/>
          </a:p>
        </p:txBody>
      </p:sp>
      <p:cxnSp>
        <p:nvCxnSpPr>
          <p:cNvPr id="9" name="מחבר ישר 8">
            <a:extLst>
              <a:ext uri="{FF2B5EF4-FFF2-40B4-BE49-F238E27FC236}">
                <a16:creationId xmlns:a16="http://schemas.microsoft.com/office/drawing/2014/main" id="{1F5DC8C3-BA5F-4EED-BB9A-A14272BD82A1}"/>
              </a:ext>
            </a:extLst>
          </p:cNvPr>
          <p:cNvCxnSpPr>
            <a:cxnSpLocks/>
          </p:cNvCxnSpPr>
          <p:nvPr/>
        </p:nvCxnSpPr>
        <p:spPr>
          <a:xfrm flipH="1">
            <a:off x="1108822"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של תאריך 3">
            <a:extLst>
              <a:ext uri="{FF2B5EF4-FFF2-40B4-BE49-F238E27FC236}">
                <a16:creationId xmlns:a16="http://schemas.microsoft.com/office/drawing/2014/main" id="{9925CCF1-92C0-4AF3-BFAF-4921631915AB}"/>
              </a:ext>
            </a:extLst>
          </p:cNvPr>
          <p:cNvSpPr>
            <a:spLocks noGrp="1"/>
          </p:cNvSpPr>
          <p:nvPr>
            <p:ph type="dt" sz="half" idx="10"/>
          </p:nvPr>
        </p:nvSpPr>
        <p:spPr>
          <a:xfrm flipH="1">
            <a:off x="1388724" y="6446838"/>
            <a:ext cx="2584850" cy="365125"/>
          </a:xfrm>
        </p:spPr>
        <p:txBody>
          <a:bodyPr rtlCol="1"/>
          <a:lstStyle>
            <a:lvl1pPr algn="r" rtl="1">
              <a:defRPr/>
            </a:lvl1pPr>
          </a:lstStyle>
          <a:p>
            <a:pPr rtl="1"/>
            <a:fld id="{04A3E967-8D5C-4DDD-9C40-DF34C54C2F3C}" type="datetime1">
              <a:rPr lang="he-IL" smtClean="0"/>
              <a:t>ג'/אב/תשפ"ג</a:t>
            </a:fld>
            <a:endParaRPr lang="en-US" dirty="0"/>
          </a:p>
        </p:txBody>
      </p:sp>
      <p:sp>
        <p:nvSpPr>
          <p:cNvPr id="5" name="מציין מיקום של כותרת תחתונה 4">
            <a:extLst>
              <a:ext uri="{FF2B5EF4-FFF2-40B4-BE49-F238E27FC236}">
                <a16:creationId xmlns:a16="http://schemas.microsoft.com/office/drawing/2014/main" id="{051A78A9-3DFF-4937-A9F2-5D8CF495F367}"/>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6" name="מציין מיקום של מספר שקופית 5">
            <a:extLst>
              <a:ext uri="{FF2B5EF4-FFF2-40B4-BE49-F238E27FC236}">
                <a16:creationId xmlns:a16="http://schemas.microsoft.com/office/drawing/2014/main" id="{5FAEB271-5CC0-4759-BC6E-8BE53AB227C0}"/>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36320" y="286603"/>
            <a:ext cx="10058400" cy="1450757"/>
          </a:xfrm>
        </p:spPr>
        <p:txBody>
          <a:bodyPr rtlCol="1"/>
          <a:lstStyle>
            <a:lvl1pPr algn="r" rtl="1">
              <a:defRPr/>
            </a:lvl1pPr>
          </a:lstStyle>
          <a:p>
            <a:pPr rtl="1"/>
            <a:r>
              <a:rPr lang="he-IL"/>
              <a:t>לחץ כדי לערוך סגנון כותרת של תבנית בסיס</a:t>
            </a:r>
            <a:endParaRPr lang="en-US" dirty="0"/>
          </a:p>
        </p:txBody>
      </p:sp>
      <p:sp>
        <p:nvSpPr>
          <p:cNvPr id="3" name="מציין מיקום טקסט אנכי 2"/>
          <p:cNvSpPr>
            <a:spLocks noGrp="1"/>
          </p:cNvSpPr>
          <p:nvPr>
            <p:ph type="body" orient="vert" idx="1"/>
          </p:nvPr>
        </p:nvSpPr>
        <p:spPr>
          <a:xfrm rot="10800000" flipH="1">
            <a:off x="1036320" y="2108201"/>
            <a:ext cx="10058400" cy="3760891"/>
          </a:xfrm>
        </p:spPr>
        <p:txBody>
          <a:bodyPr vert="eaVert" lIns="45720" tIns="0" rIns="45720" bIns="0" rtlCol="1"/>
          <a:lstStyle>
            <a:lvl1pPr algn="r" rtl="1">
              <a:defRPr/>
            </a:lvl1pPr>
            <a:lvl2pPr algn="r" rtl="1">
              <a:defRPr/>
            </a:lvl2pPr>
            <a:lvl3pPr algn="r" rtl="1">
              <a:defRPr/>
            </a:lvl3pPr>
            <a:lvl4pPr algn="r" rtl="1">
              <a:defRPr/>
            </a:lvl4pPr>
            <a:lvl5pPr algn="r" rtl="1">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7" name="מציין מיקום של תאריך 6">
            <a:extLst>
              <a:ext uri="{FF2B5EF4-FFF2-40B4-BE49-F238E27FC236}">
                <a16:creationId xmlns:a16="http://schemas.microsoft.com/office/drawing/2014/main" id="{7D5506EE-1026-4F35-9ACC-BD05BE0F9B36}"/>
              </a:ext>
            </a:extLst>
          </p:cNvPr>
          <p:cNvSpPr>
            <a:spLocks noGrp="1"/>
          </p:cNvSpPr>
          <p:nvPr>
            <p:ph type="dt" sz="half" idx="10"/>
          </p:nvPr>
        </p:nvSpPr>
        <p:spPr>
          <a:xfrm flipH="1">
            <a:off x="1388724" y="6446838"/>
            <a:ext cx="2584850" cy="365125"/>
          </a:xfrm>
        </p:spPr>
        <p:txBody>
          <a:bodyPr rtlCol="1"/>
          <a:lstStyle>
            <a:lvl1pPr algn="r" rtl="1">
              <a:defRPr/>
            </a:lvl1pPr>
          </a:lstStyle>
          <a:p>
            <a:pPr rtl="1"/>
            <a:fld id="{05D0A03C-C8B9-4C44-8800-9AB775257217}" type="datetime1">
              <a:rPr lang="he-IL" smtClean="0"/>
              <a:t>ג'/אב/תשפ"ג</a:t>
            </a:fld>
            <a:endParaRPr lang="en-US" dirty="0"/>
          </a:p>
        </p:txBody>
      </p:sp>
      <p:sp>
        <p:nvSpPr>
          <p:cNvPr id="8" name="מציין מיקום של כותרת תחתונה 7">
            <a:extLst>
              <a:ext uri="{FF2B5EF4-FFF2-40B4-BE49-F238E27FC236}">
                <a16:creationId xmlns:a16="http://schemas.microsoft.com/office/drawing/2014/main" id="{B7696E5F-8D95-4450-AE52-5438E6EDE2BF}"/>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9" name="מציין מיקום של מספר שקופית 8">
            <a:extLst>
              <a:ext uri="{FF2B5EF4-FFF2-40B4-BE49-F238E27FC236}">
                <a16:creationId xmlns:a16="http://schemas.microsoft.com/office/drawing/2014/main" id="{999B2253-74CC-409E-BEB0-F8EFCFCB5629}"/>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9" name="מלבן 8">
            <a:extLst>
              <a:ext uri="{FF2B5EF4-FFF2-40B4-BE49-F238E27FC236}">
                <a16:creationId xmlns:a16="http://schemas.microsoft.com/office/drawing/2014/main" id="{E1B68A5B-D9FA-424B-A4EB-30E7223836B3}"/>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p>
        </p:txBody>
      </p:sp>
      <p:sp>
        <p:nvSpPr>
          <p:cNvPr id="2" name="כותרת אנכית 1"/>
          <p:cNvSpPr>
            <a:spLocks noGrp="1"/>
          </p:cNvSpPr>
          <p:nvPr>
            <p:ph type="title" orient="vert"/>
          </p:nvPr>
        </p:nvSpPr>
        <p:spPr>
          <a:xfrm rot="10800000" flipH="1">
            <a:off x="838200" y="412302"/>
            <a:ext cx="2628900" cy="5759898"/>
          </a:xfrm>
        </p:spPr>
        <p:txBody>
          <a:bodyPr vert="eaVert" rtlCol="1"/>
          <a:lstStyle>
            <a:lvl1pPr algn="r" rtl="1">
              <a:defRPr/>
            </a:lvl1pPr>
          </a:lstStyle>
          <a:p>
            <a:pPr rtl="1"/>
            <a:r>
              <a:rPr lang="he-IL"/>
              <a:t>לחץ כדי לערוך סגנון כותרת של תבנית בסיס</a:t>
            </a:r>
            <a:endParaRPr lang="en-US" dirty="0"/>
          </a:p>
        </p:txBody>
      </p:sp>
      <p:sp>
        <p:nvSpPr>
          <p:cNvPr id="3" name="מציין מיקום טקסט אנכי 2"/>
          <p:cNvSpPr>
            <a:spLocks noGrp="1"/>
          </p:cNvSpPr>
          <p:nvPr>
            <p:ph type="body" orient="vert" idx="1"/>
          </p:nvPr>
        </p:nvSpPr>
        <p:spPr>
          <a:xfrm rot="10800000" flipH="1">
            <a:off x="3619500" y="412302"/>
            <a:ext cx="7734300" cy="5759898"/>
          </a:xfrm>
        </p:spPr>
        <p:txBody>
          <a:bodyPr vert="eaVert" lIns="45720" tIns="0" rIns="45720" bIns="0" rtlCol="1"/>
          <a:lstStyle>
            <a:lvl1pPr algn="r" rtl="1">
              <a:defRPr/>
            </a:lvl1pPr>
            <a:lvl2pPr algn="r" rtl="1">
              <a:defRPr/>
            </a:lvl2pPr>
            <a:lvl3pPr algn="r" rtl="1">
              <a:defRPr/>
            </a:lvl3pPr>
            <a:lvl4pPr algn="r" rtl="1">
              <a:defRPr/>
            </a:lvl4pPr>
            <a:lvl5pPr algn="r" rtl="1">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7" name="מציין מיקום של תאריך 6">
            <a:extLst>
              <a:ext uri="{FF2B5EF4-FFF2-40B4-BE49-F238E27FC236}">
                <a16:creationId xmlns:a16="http://schemas.microsoft.com/office/drawing/2014/main" id="{AF33D6B0-F070-45C4-A472-19F432BE3932}"/>
              </a:ext>
            </a:extLst>
          </p:cNvPr>
          <p:cNvSpPr>
            <a:spLocks noGrp="1"/>
          </p:cNvSpPr>
          <p:nvPr>
            <p:ph type="dt" sz="half" idx="10"/>
          </p:nvPr>
        </p:nvSpPr>
        <p:spPr>
          <a:xfrm flipH="1">
            <a:off x="1388724" y="6446838"/>
            <a:ext cx="2584850" cy="365125"/>
          </a:xfrm>
        </p:spPr>
        <p:txBody>
          <a:bodyPr rtlCol="1"/>
          <a:lstStyle>
            <a:lvl1pPr algn="r" rtl="1">
              <a:defRPr/>
            </a:lvl1pPr>
          </a:lstStyle>
          <a:p>
            <a:pPr rtl="1"/>
            <a:fld id="{4C0F065D-908A-45E9-9C31-8EAE27922426}" type="datetime1">
              <a:rPr lang="he-IL" smtClean="0"/>
              <a:t>ג'/אב/תשפ"ג</a:t>
            </a:fld>
            <a:endParaRPr lang="en-US" dirty="0"/>
          </a:p>
        </p:txBody>
      </p:sp>
      <p:sp>
        <p:nvSpPr>
          <p:cNvPr id="8" name="מציין מיקום של כותרת תחתונה 7">
            <a:extLst>
              <a:ext uri="{FF2B5EF4-FFF2-40B4-BE49-F238E27FC236}">
                <a16:creationId xmlns:a16="http://schemas.microsoft.com/office/drawing/2014/main" id="{9975399F-DAB2-410D-967F-ED17E6F796E7}"/>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10" name="מציין מיקום של מספר שקופית 9">
            <a:extLst>
              <a:ext uri="{FF2B5EF4-FFF2-40B4-BE49-F238E27FC236}">
                <a16:creationId xmlns:a16="http://schemas.microsoft.com/office/drawing/2014/main" id="{F762A46F-6BE5-4D12-9412-5CA7672EA8EC}"/>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36320" y="286603"/>
            <a:ext cx="10058400" cy="1450757"/>
          </a:xfrm>
        </p:spPr>
        <p:txBody>
          <a:bodyPr rtlCol="1"/>
          <a:lstStyle>
            <a:lvl1pPr algn="r" rtl="1">
              <a:defRPr/>
            </a:lvl1pPr>
          </a:lstStyle>
          <a:p>
            <a:pPr rtl="1"/>
            <a:r>
              <a:rPr lang="he-IL"/>
              <a:t>לחץ כדי לערוך סגנון כותרת של תבנית בסיס</a:t>
            </a:r>
            <a:endParaRPr lang="en-US" dirty="0"/>
          </a:p>
        </p:txBody>
      </p:sp>
      <p:sp>
        <p:nvSpPr>
          <p:cNvPr id="3" name="מציין מיקום תוכן 2"/>
          <p:cNvSpPr>
            <a:spLocks noGrp="1"/>
          </p:cNvSpPr>
          <p:nvPr>
            <p:ph idx="1"/>
          </p:nvPr>
        </p:nvSpPr>
        <p:spPr>
          <a:xfrm flipH="1">
            <a:off x="1036320" y="2108201"/>
            <a:ext cx="10058400" cy="3760891"/>
          </a:xfrm>
        </p:spPr>
        <p:txBody>
          <a:bodyPr rtlCol="1"/>
          <a:lstStyle>
            <a:lvl1pPr algn="r" rtl="1">
              <a:defRPr/>
            </a:lvl1pPr>
            <a:lvl2pPr algn="r" rtl="1">
              <a:defRPr/>
            </a:lvl2pPr>
            <a:lvl3pPr algn="r" rtl="1">
              <a:defRPr/>
            </a:lvl3pPr>
            <a:lvl4pPr algn="r" rtl="1">
              <a:defRPr/>
            </a:lvl4pPr>
            <a:lvl5pPr algn="r" rtl="1">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7" name="מציין מיקום של תאריך 6">
            <a:extLst>
              <a:ext uri="{FF2B5EF4-FFF2-40B4-BE49-F238E27FC236}">
                <a16:creationId xmlns:a16="http://schemas.microsoft.com/office/drawing/2014/main" id="{354D8B55-9EA8-4B81-8E84-9B93B0A27559}"/>
              </a:ext>
            </a:extLst>
          </p:cNvPr>
          <p:cNvSpPr>
            <a:spLocks noGrp="1"/>
          </p:cNvSpPr>
          <p:nvPr>
            <p:ph type="dt" sz="half" idx="10"/>
          </p:nvPr>
        </p:nvSpPr>
        <p:spPr>
          <a:xfrm flipH="1">
            <a:off x="1388724" y="6446838"/>
            <a:ext cx="2584850" cy="365125"/>
          </a:xfrm>
        </p:spPr>
        <p:txBody>
          <a:bodyPr rtlCol="1"/>
          <a:lstStyle>
            <a:lvl1pPr algn="r" rtl="1">
              <a:defRPr/>
            </a:lvl1pPr>
          </a:lstStyle>
          <a:p>
            <a:pPr rtl="1"/>
            <a:fld id="{9485C861-67B5-4004-B8E7-860D0705DFD9}" type="datetime1">
              <a:rPr lang="he-IL" smtClean="0"/>
              <a:t>ג'/אב/תשפ"ג</a:t>
            </a:fld>
            <a:endParaRPr lang="en-US" dirty="0"/>
          </a:p>
        </p:txBody>
      </p:sp>
      <p:sp>
        <p:nvSpPr>
          <p:cNvPr id="8" name="מציין מיקום של כותרת תחתונה 7">
            <a:extLst>
              <a:ext uri="{FF2B5EF4-FFF2-40B4-BE49-F238E27FC236}">
                <a16:creationId xmlns:a16="http://schemas.microsoft.com/office/drawing/2014/main" id="{062CA021-2578-47CB-822C-BDDFF7223B28}"/>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9" name="מציין מיקום של מספר שקופית 8">
            <a:extLst>
              <a:ext uri="{FF2B5EF4-FFF2-40B4-BE49-F238E27FC236}">
                <a16:creationId xmlns:a16="http://schemas.microsoft.com/office/drawing/2014/main" id="{C4AAB51D-4141-4682-9375-DAFD5FB9DD10}"/>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0" name="מלבן 9">
            <a:extLst>
              <a:ext uri="{FF2B5EF4-FFF2-40B4-BE49-F238E27FC236}">
                <a16:creationId xmlns:a16="http://schemas.microsoft.com/office/drawing/2014/main" id="{A585C21A-8B93-4657-B5DF-7EAEAD3BE127}"/>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p>
        </p:txBody>
      </p:sp>
      <p:sp>
        <p:nvSpPr>
          <p:cNvPr id="2" name="כותרת 1"/>
          <p:cNvSpPr>
            <a:spLocks noGrp="1"/>
          </p:cNvSpPr>
          <p:nvPr>
            <p:ph type="title"/>
          </p:nvPr>
        </p:nvSpPr>
        <p:spPr>
          <a:xfrm flipH="1">
            <a:off x="1036320" y="758952"/>
            <a:ext cx="10058400" cy="3566160"/>
          </a:xfrm>
        </p:spPr>
        <p:txBody>
          <a:bodyPr rtlCol="1" anchor="b" anchorCtr="0">
            <a:normAutofit/>
          </a:bodyPr>
          <a:lstStyle>
            <a:lvl1pPr algn="r" rtl="1">
              <a:lnSpc>
                <a:spcPct val="90000"/>
              </a:lnSpc>
              <a:defRPr sz="8000" b="0">
                <a:solidFill>
                  <a:schemeClr val="tx1">
                    <a:lumMod val="85000"/>
                    <a:lumOff val="15000"/>
                  </a:schemeClr>
                </a:solidFill>
              </a:defRPr>
            </a:lvl1pPr>
          </a:lstStyle>
          <a:p>
            <a:pPr rtl="1"/>
            <a:r>
              <a:rPr lang="he-IL"/>
              <a:t>לחץ כדי לערוך סגנון כותרת של תבנית בסיס</a:t>
            </a:r>
            <a:endParaRPr lang="en-US" dirty="0"/>
          </a:p>
        </p:txBody>
      </p:sp>
      <p:sp>
        <p:nvSpPr>
          <p:cNvPr id="3" name="מציין מיקום טקסט 2"/>
          <p:cNvSpPr>
            <a:spLocks noGrp="1"/>
          </p:cNvSpPr>
          <p:nvPr>
            <p:ph type="body" idx="1"/>
          </p:nvPr>
        </p:nvSpPr>
        <p:spPr>
          <a:xfrm flipH="1">
            <a:off x="1036320" y="4663440"/>
            <a:ext cx="10058400" cy="1143000"/>
          </a:xfrm>
        </p:spPr>
        <p:txBody>
          <a:bodyPr lIns="91440" rIns="91440" rtlCol="1" anchor="t" anchorCtr="0">
            <a:normAutofit/>
          </a:bodyPr>
          <a:lstStyle>
            <a:lvl1pPr marL="0" indent="0" algn="r" rtl="1">
              <a:buNone/>
              <a:defRPr sz="2400" cap="all" spc="200" baseline="0">
                <a:solidFill>
                  <a:schemeClr val="tx1"/>
                </a:solidFill>
                <a:latin typeface="+mn-lt"/>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a:t>לחץ כדי לערוך סגנונות טקסט של תבנית בסיס</a:t>
            </a:r>
          </a:p>
        </p:txBody>
      </p:sp>
      <p:cxnSp>
        <p:nvCxnSpPr>
          <p:cNvPr id="9" name="מחבר ישר 8">
            <a:extLst>
              <a:ext uri="{FF2B5EF4-FFF2-40B4-BE49-F238E27FC236}">
                <a16:creationId xmlns:a16="http://schemas.microsoft.com/office/drawing/2014/main" id="{459DE2C1-4C52-40A3-8959-27B2C1BEBFF6}"/>
              </a:ext>
            </a:extLst>
          </p:cNvPr>
          <p:cNvCxnSpPr>
            <a:cxnSpLocks/>
          </p:cNvCxnSpPr>
          <p:nvPr/>
        </p:nvCxnSpPr>
        <p:spPr>
          <a:xfrm flipH="1">
            <a:off x="1108822"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מציין מיקום של תאריך 6">
            <a:extLst>
              <a:ext uri="{FF2B5EF4-FFF2-40B4-BE49-F238E27FC236}">
                <a16:creationId xmlns:a16="http://schemas.microsoft.com/office/drawing/2014/main" id="{AAF2E137-EC28-48F8-9198-1F02539029B6}"/>
              </a:ext>
            </a:extLst>
          </p:cNvPr>
          <p:cNvSpPr>
            <a:spLocks noGrp="1"/>
          </p:cNvSpPr>
          <p:nvPr>
            <p:ph type="dt" sz="half" idx="10"/>
          </p:nvPr>
        </p:nvSpPr>
        <p:spPr>
          <a:xfrm flipH="1">
            <a:off x="1388724" y="6446838"/>
            <a:ext cx="2584850" cy="365125"/>
          </a:xfrm>
        </p:spPr>
        <p:txBody>
          <a:bodyPr rtlCol="1"/>
          <a:lstStyle>
            <a:lvl1pPr algn="r" rtl="1">
              <a:defRPr/>
            </a:lvl1pPr>
          </a:lstStyle>
          <a:p>
            <a:pPr rtl="1"/>
            <a:fld id="{789F741F-7A1D-4906-9C55-362A48C9A3EE}" type="datetime1">
              <a:rPr lang="he-IL" smtClean="0"/>
              <a:t>ג'/אב/תשפ"ג</a:t>
            </a:fld>
            <a:endParaRPr lang="en-US" dirty="0"/>
          </a:p>
        </p:txBody>
      </p:sp>
      <p:sp>
        <p:nvSpPr>
          <p:cNvPr id="8" name="מציין מיקום של כותרת תחתונה 7">
            <a:extLst>
              <a:ext uri="{FF2B5EF4-FFF2-40B4-BE49-F238E27FC236}">
                <a16:creationId xmlns:a16="http://schemas.microsoft.com/office/drawing/2014/main" id="{189422CD-6F62-4DD6-89EF-07A60B42D219}"/>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11" name="מציין מיקום של מספר שקופית 10">
            <a:extLst>
              <a:ext uri="{FF2B5EF4-FFF2-40B4-BE49-F238E27FC236}">
                <a16:creationId xmlns:a16="http://schemas.microsoft.com/office/drawing/2014/main" id="{69C6AFF8-42B4-4D05-969B-9F5FB3355555}"/>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כותרת 7"/>
          <p:cNvSpPr>
            <a:spLocks noGrp="1"/>
          </p:cNvSpPr>
          <p:nvPr>
            <p:ph type="title"/>
          </p:nvPr>
        </p:nvSpPr>
        <p:spPr>
          <a:xfrm flipH="1">
            <a:off x="1036320" y="286603"/>
            <a:ext cx="10058400" cy="1450757"/>
          </a:xfrm>
        </p:spPr>
        <p:txBody>
          <a:bodyPr rtlCol="1"/>
          <a:lstStyle>
            <a:lvl1pPr algn="r" rtl="1">
              <a:defRPr/>
            </a:lvl1pPr>
          </a:lstStyle>
          <a:p>
            <a:pPr rtl="1"/>
            <a:r>
              <a:rPr lang="he-IL"/>
              <a:t>לחץ כדי לערוך סגנון כותרת של תבנית בסיס</a:t>
            </a:r>
            <a:endParaRPr lang="en-US" dirty="0"/>
          </a:p>
        </p:txBody>
      </p:sp>
      <p:sp>
        <p:nvSpPr>
          <p:cNvPr id="3" name="מציין מיקום תוכן 2"/>
          <p:cNvSpPr>
            <a:spLocks noGrp="1"/>
          </p:cNvSpPr>
          <p:nvPr>
            <p:ph sz="half" idx="1" hasCustomPrompt="1"/>
          </p:nvPr>
        </p:nvSpPr>
        <p:spPr>
          <a:xfrm flipH="1">
            <a:off x="6454984" y="2120900"/>
            <a:ext cx="4639736" cy="3748193"/>
          </a:xfrm>
        </p:spPr>
        <p:txBody>
          <a:bodyPr rtlCol="1"/>
          <a:lstStyle>
            <a:lvl1pPr algn="r" rtl="1">
              <a:defRPr/>
            </a:lvl1pPr>
            <a:lvl2pPr algn="r" rtl="1">
              <a:defRPr/>
            </a:lvl2pPr>
            <a:lvl3pPr algn="r" rtl="1">
              <a:defRPr/>
            </a:lvl3pPr>
            <a:lvl4pPr algn="r" rtl="1">
              <a:defRPr/>
            </a:lvl4pPr>
            <a:lvl5pPr algn="r" rtl="1">
              <a:defRPr/>
            </a:lvl5pPr>
          </a:lstStyle>
          <a:p>
            <a:pPr lvl="0" rtl="1"/>
            <a:r>
              <a:rPr lang="he" dirty="0"/>
              <a:t>לחץ כדי לערוך סגנונות טקסט של תבנית</a:t>
            </a:r>
            <a:r>
              <a:rPr lang="he-IL" dirty="0"/>
              <a:t> </a:t>
            </a:r>
            <a:r>
              <a:rPr lang="he" dirty="0"/>
              <a:t>בסיס</a:t>
            </a:r>
          </a:p>
          <a:p>
            <a:pPr lvl="1" rtl="1"/>
            <a:r>
              <a:rPr lang="he" dirty="0"/>
              <a:t>רמה שניה</a:t>
            </a:r>
          </a:p>
          <a:p>
            <a:pPr lvl="2" rtl="1"/>
            <a:r>
              <a:rPr lang="he" dirty="0"/>
              <a:t>רמה שלישית</a:t>
            </a:r>
          </a:p>
          <a:p>
            <a:pPr lvl="3" rtl="1"/>
            <a:r>
              <a:rPr lang="he" dirty="0"/>
              <a:t>רמה רביעית</a:t>
            </a:r>
          </a:p>
          <a:p>
            <a:pPr lvl="4" rtl="1"/>
            <a:r>
              <a:rPr lang="he" dirty="0"/>
              <a:t>רמה חמישית</a:t>
            </a:r>
            <a:endParaRPr lang="en-US" dirty="0"/>
          </a:p>
        </p:txBody>
      </p:sp>
      <p:sp>
        <p:nvSpPr>
          <p:cNvPr id="4" name="מציין מיקום תוכן 3"/>
          <p:cNvSpPr>
            <a:spLocks noGrp="1"/>
          </p:cNvSpPr>
          <p:nvPr>
            <p:ph sz="half" idx="2" hasCustomPrompt="1"/>
          </p:nvPr>
        </p:nvSpPr>
        <p:spPr>
          <a:xfrm flipH="1">
            <a:off x="1036320" y="2120900"/>
            <a:ext cx="4639736" cy="3748194"/>
          </a:xfrm>
        </p:spPr>
        <p:txBody>
          <a:bodyPr rtlCol="1"/>
          <a:lstStyle>
            <a:lvl1pPr algn="r" rtl="1">
              <a:defRPr/>
            </a:lvl1pPr>
            <a:lvl2pPr algn="r" rtl="1">
              <a:defRPr/>
            </a:lvl2pPr>
            <a:lvl3pPr algn="r" rtl="1">
              <a:defRPr/>
            </a:lvl3pPr>
            <a:lvl4pPr algn="r" rtl="1">
              <a:defRPr/>
            </a:lvl4pPr>
            <a:lvl5pPr algn="r" rtl="1">
              <a:defRPr/>
            </a:lvl5pPr>
          </a:lstStyle>
          <a:p>
            <a:pPr lvl="0" rtl="1"/>
            <a:r>
              <a:rPr lang="he" dirty="0"/>
              <a:t>לחץ כדי לערוך סגנונות טקסט של תבנית</a:t>
            </a:r>
            <a:r>
              <a:rPr lang="he-IL" dirty="0"/>
              <a:t> </a:t>
            </a:r>
            <a:r>
              <a:rPr lang="he" dirty="0"/>
              <a:t>בסיס</a:t>
            </a:r>
          </a:p>
          <a:p>
            <a:pPr lvl="1" rtl="1"/>
            <a:r>
              <a:rPr lang="he" dirty="0"/>
              <a:t>רמה שניה</a:t>
            </a:r>
          </a:p>
          <a:p>
            <a:pPr lvl="2" rtl="1"/>
            <a:r>
              <a:rPr lang="he" dirty="0"/>
              <a:t>רמה שלישית</a:t>
            </a:r>
          </a:p>
          <a:p>
            <a:pPr lvl="3" rtl="1"/>
            <a:r>
              <a:rPr lang="he" dirty="0"/>
              <a:t>רמה רביעית</a:t>
            </a:r>
          </a:p>
          <a:p>
            <a:pPr lvl="4" rtl="1"/>
            <a:r>
              <a:rPr lang="he" dirty="0"/>
              <a:t>רמה חמישית</a:t>
            </a:r>
            <a:endParaRPr lang="en-US" dirty="0"/>
          </a:p>
        </p:txBody>
      </p:sp>
      <p:sp>
        <p:nvSpPr>
          <p:cNvPr id="2" name="מציין מיקום של תאריך 1">
            <a:extLst>
              <a:ext uri="{FF2B5EF4-FFF2-40B4-BE49-F238E27FC236}">
                <a16:creationId xmlns:a16="http://schemas.microsoft.com/office/drawing/2014/main" id="{5782D47D-B0DC-4C40-BCC6-BBBA32584A38}"/>
              </a:ext>
            </a:extLst>
          </p:cNvPr>
          <p:cNvSpPr>
            <a:spLocks noGrp="1"/>
          </p:cNvSpPr>
          <p:nvPr>
            <p:ph type="dt" sz="half" idx="10"/>
          </p:nvPr>
        </p:nvSpPr>
        <p:spPr>
          <a:xfrm flipH="1">
            <a:off x="1388724" y="6446838"/>
            <a:ext cx="2584850" cy="365125"/>
          </a:xfrm>
        </p:spPr>
        <p:txBody>
          <a:bodyPr rtlCol="1"/>
          <a:lstStyle>
            <a:lvl1pPr algn="r" rtl="1">
              <a:defRPr/>
            </a:lvl1pPr>
          </a:lstStyle>
          <a:p>
            <a:pPr rtl="1"/>
            <a:fld id="{1CEF6CD0-317B-4DC1-9C07-2CAF6E3BCCA1}" type="datetime1">
              <a:rPr lang="he-IL" smtClean="0"/>
              <a:t>ג'/אב/תשפ"ג</a:t>
            </a:fld>
            <a:endParaRPr lang="en-US" dirty="0"/>
          </a:p>
        </p:txBody>
      </p:sp>
      <p:sp>
        <p:nvSpPr>
          <p:cNvPr id="9" name="מציין מיקום של כותרת תחתונה 8">
            <a:extLst>
              <a:ext uri="{FF2B5EF4-FFF2-40B4-BE49-F238E27FC236}">
                <a16:creationId xmlns:a16="http://schemas.microsoft.com/office/drawing/2014/main" id="{4690D34E-7EBD-44B2-83CA-4C126A18D7EF}"/>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10" name="מציין מיקום של מספר שקופית 9">
            <a:extLst>
              <a:ext uri="{FF2B5EF4-FFF2-40B4-BE49-F238E27FC236}">
                <a16:creationId xmlns:a16="http://schemas.microsoft.com/office/drawing/2014/main" id="{2AC511A1-9BBD-42DE-92FB-2AF44F8E97A9}"/>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כותרת 9"/>
          <p:cNvSpPr>
            <a:spLocks noGrp="1"/>
          </p:cNvSpPr>
          <p:nvPr>
            <p:ph type="title"/>
          </p:nvPr>
        </p:nvSpPr>
        <p:spPr>
          <a:xfrm flipH="1">
            <a:off x="1036320" y="286603"/>
            <a:ext cx="10058400" cy="1450757"/>
          </a:xfrm>
        </p:spPr>
        <p:txBody>
          <a:bodyPr rtlCol="1"/>
          <a:lstStyle>
            <a:lvl1pPr algn="r" rtl="1">
              <a:defRPr/>
            </a:lvl1pPr>
          </a:lstStyle>
          <a:p>
            <a:pPr rtl="1"/>
            <a:r>
              <a:rPr lang="he-IL"/>
              <a:t>לחץ כדי לערוך סגנון כותרת של תבנית בסיס</a:t>
            </a:r>
            <a:endParaRPr lang="en-US" dirty="0"/>
          </a:p>
        </p:txBody>
      </p:sp>
      <p:sp>
        <p:nvSpPr>
          <p:cNvPr id="3" name="מציין מיקום טקסט 2"/>
          <p:cNvSpPr>
            <a:spLocks noGrp="1"/>
          </p:cNvSpPr>
          <p:nvPr>
            <p:ph type="body" idx="1"/>
          </p:nvPr>
        </p:nvSpPr>
        <p:spPr>
          <a:xfrm flipH="1">
            <a:off x="6454984" y="2057400"/>
            <a:ext cx="4639736" cy="736282"/>
          </a:xfrm>
        </p:spPr>
        <p:txBody>
          <a:bodyPr lIns="91440" rIns="91440" rtlCol="1" anchor="ctr">
            <a:normAutofit/>
          </a:bodyPr>
          <a:lstStyle>
            <a:lvl1pPr marL="0" indent="0" algn="r" rtl="1">
              <a:buNone/>
              <a:defRPr sz="2000" b="0" cap="all" baseline="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p>
        </p:txBody>
      </p:sp>
      <p:sp>
        <p:nvSpPr>
          <p:cNvPr id="4" name="מציין מיקום תוכן 3"/>
          <p:cNvSpPr>
            <a:spLocks noGrp="1"/>
          </p:cNvSpPr>
          <p:nvPr>
            <p:ph sz="half" idx="2" hasCustomPrompt="1"/>
          </p:nvPr>
        </p:nvSpPr>
        <p:spPr>
          <a:xfrm flipH="1">
            <a:off x="6454984" y="2958274"/>
            <a:ext cx="4639736" cy="2910821"/>
          </a:xfrm>
        </p:spPr>
        <p:txBody>
          <a:bodyPr rtlCol="1"/>
          <a:lstStyle>
            <a:lvl1pPr algn="r" rtl="1">
              <a:defRPr/>
            </a:lvl1pPr>
            <a:lvl2pPr algn="r" rtl="1">
              <a:defRPr/>
            </a:lvl2pPr>
            <a:lvl3pPr algn="r" rtl="1">
              <a:defRPr/>
            </a:lvl3pPr>
            <a:lvl4pPr algn="r" rtl="1">
              <a:defRPr/>
            </a:lvl4pPr>
            <a:lvl5pPr algn="r" rtl="1">
              <a:defRPr/>
            </a:lvl5pPr>
          </a:lstStyle>
          <a:p>
            <a:pPr lvl="0" rtl="1"/>
            <a:r>
              <a:rPr lang="he" dirty="0"/>
              <a:t>לחץ כדי לערוך סגנונות טקסט של תבנית</a:t>
            </a:r>
            <a:r>
              <a:rPr lang="he-IL" dirty="0"/>
              <a:t> </a:t>
            </a:r>
            <a:r>
              <a:rPr lang="he" dirty="0"/>
              <a:t>בסיס</a:t>
            </a:r>
          </a:p>
          <a:p>
            <a:pPr lvl="1" rtl="1"/>
            <a:r>
              <a:rPr lang="he" dirty="0"/>
              <a:t>רמה שניה</a:t>
            </a:r>
          </a:p>
          <a:p>
            <a:pPr lvl="2" rtl="1"/>
            <a:r>
              <a:rPr lang="he" dirty="0"/>
              <a:t>רמה שלישית</a:t>
            </a:r>
          </a:p>
          <a:p>
            <a:pPr lvl="3" rtl="1"/>
            <a:r>
              <a:rPr lang="he" dirty="0"/>
              <a:t>רמה רביעית</a:t>
            </a:r>
          </a:p>
          <a:p>
            <a:pPr lvl="4" rtl="1"/>
            <a:r>
              <a:rPr lang="he" dirty="0"/>
              <a:t>רמה חמישית</a:t>
            </a:r>
            <a:endParaRPr lang="en-US" dirty="0"/>
          </a:p>
        </p:txBody>
      </p:sp>
      <p:sp>
        <p:nvSpPr>
          <p:cNvPr id="5" name="מציין מיקום טקסט 4"/>
          <p:cNvSpPr>
            <a:spLocks noGrp="1"/>
          </p:cNvSpPr>
          <p:nvPr>
            <p:ph type="body" sz="quarter" idx="3"/>
          </p:nvPr>
        </p:nvSpPr>
        <p:spPr>
          <a:xfrm flipH="1">
            <a:off x="1036320" y="2057400"/>
            <a:ext cx="4639736" cy="736282"/>
          </a:xfrm>
        </p:spPr>
        <p:txBody>
          <a:bodyPr lIns="91440" rIns="91440" rtlCol="1" anchor="ctr">
            <a:normAutofit/>
          </a:bodyPr>
          <a:lstStyle>
            <a:lvl1pPr marL="0" indent="0" algn="r" rtl="1">
              <a:buNone/>
              <a:defRPr sz="2000" b="0" cap="all" baseline="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p>
        </p:txBody>
      </p:sp>
      <p:sp>
        <p:nvSpPr>
          <p:cNvPr id="6" name="מציין מיקום תוכן 5"/>
          <p:cNvSpPr>
            <a:spLocks noGrp="1"/>
          </p:cNvSpPr>
          <p:nvPr>
            <p:ph sz="quarter" idx="4" hasCustomPrompt="1"/>
          </p:nvPr>
        </p:nvSpPr>
        <p:spPr>
          <a:xfrm flipH="1">
            <a:off x="1036320" y="2958273"/>
            <a:ext cx="4639736" cy="2910821"/>
          </a:xfrm>
        </p:spPr>
        <p:txBody>
          <a:bodyPr rtlCol="1"/>
          <a:lstStyle>
            <a:lvl1pPr algn="r" rtl="1">
              <a:defRPr/>
            </a:lvl1pPr>
            <a:lvl2pPr algn="r" rtl="1">
              <a:defRPr/>
            </a:lvl2pPr>
            <a:lvl3pPr algn="r" rtl="1">
              <a:defRPr/>
            </a:lvl3pPr>
            <a:lvl4pPr algn="r" rtl="1">
              <a:defRPr/>
            </a:lvl4pPr>
            <a:lvl5pPr algn="r" rtl="1">
              <a:defRPr/>
            </a:lvl5pPr>
          </a:lstStyle>
          <a:p>
            <a:pPr lvl="0" rtl="1"/>
            <a:r>
              <a:rPr lang="he" dirty="0"/>
              <a:t>לחץ כדי לערוך סגנונות טקסט של תבנית</a:t>
            </a:r>
            <a:r>
              <a:rPr lang="he-IL" dirty="0"/>
              <a:t> </a:t>
            </a:r>
            <a:r>
              <a:rPr lang="he" dirty="0"/>
              <a:t>בסיס</a:t>
            </a:r>
          </a:p>
          <a:p>
            <a:pPr lvl="1" rtl="1"/>
            <a:r>
              <a:rPr lang="he" dirty="0"/>
              <a:t>רמה שניה</a:t>
            </a:r>
          </a:p>
          <a:p>
            <a:pPr lvl="2" rtl="1"/>
            <a:r>
              <a:rPr lang="he" dirty="0"/>
              <a:t>רמה שלישית</a:t>
            </a:r>
          </a:p>
          <a:p>
            <a:pPr lvl="3" rtl="1"/>
            <a:r>
              <a:rPr lang="he" dirty="0"/>
              <a:t>רמה רביעית</a:t>
            </a:r>
          </a:p>
          <a:p>
            <a:pPr lvl="4" rtl="1"/>
            <a:r>
              <a:rPr lang="he" dirty="0"/>
              <a:t>רמה חמישית</a:t>
            </a:r>
            <a:endParaRPr lang="en-US" dirty="0"/>
          </a:p>
        </p:txBody>
      </p:sp>
      <p:sp>
        <p:nvSpPr>
          <p:cNvPr id="2" name="מציין מיקום של תאריך 1">
            <a:extLst>
              <a:ext uri="{FF2B5EF4-FFF2-40B4-BE49-F238E27FC236}">
                <a16:creationId xmlns:a16="http://schemas.microsoft.com/office/drawing/2014/main" id="{8AF8A515-AA94-45D1-9223-5C2272618D85}"/>
              </a:ext>
            </a:extLst>
          </p:cNvPr>
          <p:cNvSpPr>
            <a:spLocks noGrp="1"/>
          </p:cNvSpPr>
          <p:nvPr>
            <p:ph type="dt" sz="half" idx="10"/>
          </p:nvPr>
        </p:nvSpPr>
        <p:spPr>
          <a:xfrm flipH="1">
            <a:off x="1388724" y="6446838"/>
            <a:ext cx="2584850" cy="365125"/>
          </a:xfrm>
        </p:spPr>
        <p:txBody>
          <a:bodyPr rtlCol="1"/>
          <a:lstStyle>
            <a:lvl1pPr algn="r" rtl="1">
              <a:defRPr/>
            </a:lvl1pPr>
          </a:lstStyle>
          <a:p>
            <a:pPr rtl="1"/>
            <a:fld id="{2B7B873B-D916-4AD6-B2D8-7D9E14E6715C}" type="datetime1">
              <a:rPr lang="he-IL" smtClean="0"/>
              <a:t>ג'/אב/תשפ"ג</a:t>
            </a:fld>
            <a:endParaRPr lang="en-US" dirty="0"/>
          </a:p>
        </p:txBody>
      </p:sp>
      <p:sp>
        <p:nvSpPr>
          <p:cNvPr id="11" name="מציין מיקום של כותרת תחתונה 10">
            <a:extLst>
              <a:ext uri="{FF2B5EF4-FFF2-40B4-BE49-F238E27FC236}">
                <a16:creationId xmlns:a16="http://schemas.microsoft.com/office/drawing/2014/main" id="{D052F5BC-98E0-4D60-AD67-9547738B7DD4}"/>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12" name="מציין מיקום של מספר שקופית 11">
            <a:extLst>
              <a:ext uri="{FF2B5EF4-FFF2-40B4-BE49-F238E27FC236}">
                <a16:creationId xmlns:a16="http://schemas.microsoft.com/office/drawing/2014/main" id="{A38552DC-952E-41EA-AAAF-C2187523C0B0}"/>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36320" y="286603"/>
            <a:ext cx="10058400" cy="1450757"/>
          </a:xfrm>
        </p:spPr>
        <p:txBody>
          <a:bodyPr rtlCol="1"/>
          <a:lstStyle>
            <a:lvl1pPr algn="r" rtl="1">
              <a:defRPr/>
            </a:lvl1pPr>
          </a:lstStyle>
          <a:p>
            <a:pPr rtl="1"/>
            <a:r>
              <a:rPr lang="he-IL"/>
              <a:t>לחץ כדי לערוך סגנון כותרת של תבנית בסיס</a:t>
            </a:r>
            <a:endParaRPr lang="en-US" dirty="0"/>
          </a:p>
        </p:txBody>
      </p:sp>
      <p:sp>
        <p:nvSpPr>
          <p:cNvPr id="6" name="מציין מיקום של תאריך 5">
            <a:extLst>
              <a:ext uri="{FF2B5EF4-FFF2-40B4-BE49-F238E27FC236}">
                <a16:creationId xmlns:a16="http://schemas.microsoft.com/office/drawing/2014/main" id="{7392073F-158F-44A3-8913-917AFFC1BC20}"/>
              </a:ext>
            </a:extLst>
          </p:cNvPr>
          <p:cNvSpPr>
            <a:spLocks noGrp="1"/>
          </p:cNvSpPr>
          <p:nvPr>
            <p:ph type="dt" sz="half" idx="10"/>
          </p:nvPr>
        </p:nvSpPr>
        <p:spPr>
          <a:xfrm flipH="1">
            <a:off x="1388724" y="6446838"/>
            <a:ext cx="2584850" cy="365125"/>
          </a:xfrm>
        </p:spPr>
        <p:txBody>
          <a:bodyPr rtlCol="1"/>
          <a:lstStyle>
            <a:lvl1pPr algn="r" rtl="1">
              <a:defRPr/>
            </a:lvl1pPr>
          </a:lstStyle>
          <a:p>
            <a:pPr rtl="1"/>
            <a:fld id="{25FDD4EA-431A-4956-84A7-9DE9D45B98C7}" type="datetime1">
              <a:rPr lang="he-IL" smtClean="0"/>
              <a:t>ג'/אב/תשפ"ג</a:t>
            </a:fld>
            <a:endParaRPr lang="en-US" dirty="0"/>
          </a:p>
        </p:txBody>
      </p:sp>
      <p:sp>
        <p:nvSpPr>
          <p:cNvPr id="7" name="מציין מיקום של כותרת תחתונה 6">
            <a:extLst>
              <a:ext uri="{FF2B5EF4-FFF2-40B4-BE49-F238E27FC236}">
                <a16:creationId xmlns:a16="http://schemas.microsoft.com/office/drawing/2014/main" id="{EED72207-24CA-42B7-A975-2F8E41CBA904}"/>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8" name="מציין מיקום של מספר שקופית 7">
            <a:extLst>
              <a:ext uri="{FF2B5EF4-FFF2-40B4-BE49-F238E27FC236}">
                <a16:creationId xmlns:a16="http://schemas.microsoft.com/office/drawing/2014/main" id="{D01080F2-251A-4B88-9A62-16F46D724F83}"/>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10" name="מלבן 9">
            <a:extLst>
              <a:ext uri="{FF2B5EF4-FFF2-40B4-BE49-F238E27FC236}">
                <a16:creationId xmlns:a16="http://schemas.microsoft.com/office/drawing/2014/main" id="{A8E9C91B-7EAD-4562-AB0E-DFB9663AECE3}"/>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p>
        </p:txBody>
      </p:sp>
      <p:sp>
        <p:nvSpPr>
          <p:cNvPr id="2" name="מציין מיקום של תאריך 1">
            <a:extLst>
              <a:ext uri="{FF2B5EF4-FFF2-40B4-BE49-F238E27FC236}">
                <a16:creationId xmlns:a16="http://schemas.microsoft.com/office/drawing/2014/main" id="{94E9223F-721F-47BF-9FD5-0F8D12FF0DE1}"/>
              </a:ext>
            </a:extLst>
          </p:cNvPr>
          <p:cNvSpPr>
            <a:spLocks noGrp="1"/>
          </p:cNvSpPr>
          <p:nvPr>
            <p:ph type="dt" sz="half" idx="10"/>
          </p:nvPr>
        </p:nvSpPr>
        <p:spPr>
          <a:xfrm flipH="1">
            <a:off x="1388724" y="6446838"/>
            <a:ext cx="2584850" cy="365125"/>
          </a:xfrm>
        </p:spPr>
        <p:txBody>
          <a:bodyPr rtlCol="1"/>
          <a:lstStyle>
            <a:lvl1pPr algn="r" rtl="1">
              <a:defRPr/>
            </a:lvl1pPr>
          </a:lstStyle>
          <a:p>
            <a:pPr rtl="1"/>
            <a:fld id="{75FA6EE9-C983-4E79-A3A9-F3233CDF6463}" type="datetime1">
              <a:rPr lang="he-IL" smtClean="0"/>
              <a:t>ג'/אב/תשפ"ג</a:t>
            </a:fld>
            <a:endParaRPr lang="en-US" dirty="0"/>
          </a:p>
        </p:txBody>
      </p:sp>
      <p:sp>
        <p:nvSpPr>
          <p:cNvPr id="3" name="מציין מיקום של כותרת תחתונה 2">
            <a:extLst>
              <a:ext uri="{FF2B5EF4-FFF2-40B4-BE49-F238E27FC236}">
                <a16:creationId xmlns:a16="http://schemas.microsoft.com/office/drawing/2014/main" id="{05915714-6BBA-4593-8591-4E26F7D58D9F}"/>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4" name="מציין מיקום של מספר שקופית 3">
            <a:extLst>
              <a:ext uri="{FF2B5EF4-FFF2-40B4-BE49-F238E27FC236}">
                <a16:creationId xmlns:a16="http://schemas.microsoft.com/office/drawing/2014/main" id="{BE06F857-D2E1-44DD-ABDD-EBB739645B67}"/>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16D90D66-BCB9-4229-A829-628874352AC0}"/>
              </a:ext>
            </a:extLst>
          </p:cNvPr>
          <p:cNvSpPr/>
          <p:nvPr/>
        </p:nvSpPr>
        <p:spPr>
          <a:xfrm flipH="1">
            <a:off x="7537688"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p>
        </p:txBody>
      </p:sp>
      <p:sp>
        <p:nvSpPr>
          <p:cNvPr id="2" name="כותרת 1"/>
          <p:cNvSpPr>
            <a:spLocks noGrp="1"/>
          </p:cNvSpPr>
          <p:nvPr>
            <p:ph type="title"/>
          </p:nvPr>
        </p:nvSpPr>
        <p:spPr>
          <a:xfrm flipH="1">
            <a:off x="8030967" y="786383"/>
            <a:ext cx="3517567" cy="2093975"/>
          </a:xfrm>
        </p:spPr>
        <p:txBody>
          <a:bodyPr rtlCol="1" anchor="b">
            <a:normAutofit/>
          </a:bodyPr>
          <a:lstStyle>
            <a:lvl1pPr algn="r" rtl="1">
              <a:lnSpc>
                <a:spcPct val="90000"/>
              </a:lnSpc>
              <a:defRPr sz="3600" b="0">
                <a:solidFill>
                  <a:srgbClr val="FFFFFF"/>
                </a:solidFill>
              </a:defRPr>
            </a:lvl1pPr>
          </a:lstStyle>
          <a:p>
            <a:pPr rtl="1"/>
            <a:r>
              <a:rPr lang="he-IL"/>
              <a:t>לחץ כדי לערוך סגנון כותרת של תבנית בסיס</a:t>
            </a:r>
            <a:endParaRPr lang="en-US" dirty="0"/>
          </a:p>
        </p:txBody>
      </p:sp>
      <p:sp>
        <p:nvSpPr>
          <p:cNvPr id="3" name="מציין מיקום תוכן 2"/>
          <p:cNvSpPr>
            <a:spLocks noGrp="1"/>
          </p:cNvSpPr>
          <p:nvPr>
            <p:ph idx="1"/>
          </p:nvPr>
        </p:nvSpPr>
        <p:spPr>
          <a:xfrm flipH="1">
            <a:off x="804672" y="812799"/>
            <a:ext cx="5928344" cy="5294757"/>
          </a:xfrm>
        </p:spPr>
        <p:txBody>
          <a:bodyPr rtlCol="1"/>
          <a:lstStyle>
            <a:lvl1pPr algn="r" rtl="1">
              <a:defRPr/>
            </a:lvl1pPr>
            <a:lvl2pPr algn="r" rtl="1">
              <a:defRPr/>
            </a:lvl2pPr>
            <a:lvl3pPr algn="r" rtl="1">
              <a:defRPr/>
            </a:lvl3pPr>
            <a:lvl4pPr algn="r" rtl="1">
              <a:defRPr/>
            </a:lvl4pPr>
            <a:lvl5pPr algn="r" rtl="1">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4" name="מציין מיקום טקסט 3"/>
          <p:cNvSpPr>
            <a:spLocks noGrp="1"/>
          </p:cNvSpPr>
          <p:nvPr>
            <p:ph type="body" sz="half" idx="2"/>
          </p:nvPr>
        </p:nvSpPr>
        <p:spPr>
          <a:xfrm flipH="1">
            <a:off x="8030968" y="3043050"/>
            <a:ext cx="3517567" cy="3064505"/>
          </a:xfrm>
        </p:spPr>
        <p:txBody>
          <a:bodyPr lIns="91440" rIns="91440" rtlCol="1">
            <a:normAutofit/>
          </a:bodyPr>
          <a:lstStyle>
            <a:lvl1pPr marL="0" indent="0" algn="r" rtl="1">
              <a:buNone/>
              <a:defRPr sz="1800">
                <a:solidFill>
                  <a:srgbClr val="FFFFFF"/>
                </a:solidFill>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p>
        </p:txBody>
      </p:sp>
      <p:sp>
        <p:nvSpPr>
          <p:cNvPr id="5" name="מציין מיקום של תאריך 4"/>
          <p:cNvSpPr>
            <a:spLocks noGrp="1"/>
          </p:cNvSpPr>
          <p:nvPr>
            <p:ph type="dt" sz="half" idx="10"/>
          </p:nvPr>
        </p:nvSpPr>
        <p:spPr>
          <a:xfrm flipH="1">
            <a:off x="8030968" y="6446520"/>
            <a:ext cx="3517568" cy="365125"/>
          </a:xfrm>
        </p:spPr>
        <p:txBody>
          <a:bodyPr rtlCol="1"/>
          <a:lstStyle>
            <a:lvl1pPr algn="r" rtl="1">
              <a:defRPr/>
            </a:lvl1pPr>
          </a:lstStyle>
          <a:p>
            <a:pPr rtl="1"/>
            <a:fld id="{1925123A-C1B7-4A4E-9A5A-EF1A061AC565}" type="datetime1">
              <a:rPr lang="he-IL" smtClean="0"/>
              <a:t>ג'/אב/תשפ"ג</a:t>
            </a:fld>
            <a:endParaRPr lang="en-US" dirty="0"/>
          </a:p>
        </p:txBody>
      </p:sp>
      <p:sp>
        <p:nvSpPr>
          <p:cNvPr id="6" name="מציין מיקום של כותרת תחתונה 5"/>
          <p:cNvSpPr>
            <a:spLocks noGrp="1"/>
          </p:cNvSpPr>
          <p:nvPr>
            <p:ph type="ftr" sz="quarter" idx="11"/>
          </p:nvPr>
        </p:nvSpPr>
        <p:spPr>
          <a:xfrm flipH="1">
            <a:off x="1398998" y="6446520"/>
            <a:ext cx="5334019" cy="365125"/>
          </a:xfrm>
        </p:spPr>
        <p:txBody>
          <a:bodyPr rtlCol="1"/>
          <a:lstStyle>
            <a:lvl1pPr algn="r" rtl="1">
              <a:defRPr>
                <a:solidFill>
                  <a:schemeClr val="tx2"/>
                </a:solidFill>
              </a:defRPr>
            </a:lvl1pPr>
          </a:lstStyle>
          <a:p>
            <a:pPr rtl="1"/>
            <a:endParaRPr lang="en-US" dirty="0"/>
          </a:p>
        </p:txBody>
      </p:sp>
      <p:sp>
        <p:nvSpPr>
          <p:cNvPr id="7" name="מציין מיקום של מספר שקופית 6"/>
          <p:cNvSpPr>
            <a:spLocks noGrp="1"/>
          </p:cNvSpPr>
          <p:nvPr>
            <p:ph type="sldNum" sz="quarter" idx="12"/>
          </p:nvPr>
        </p:nvSpPr>
        <p:spPr>
          <a:xfrm flipH="1">
            <a:off x="418408" y="6446838"/>
            <a:ext cx="780010" cy="365125"/>
          </a:xfrm>
        </p:spPr>
        <p:txBody>
          <a:bodyPr rtlCol="1"/>
          <a:lstStyle>
            <a:lvl1pPr algn="r" rtl="1">
              <a:defRPr>
                <a:solidFill>
                  <a:schemeClr val="tx2"/>
                </a:solidFill>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DA134939-39C0-4522-A125-A13DFDA66490}"/>
              </a:ext>
            </a:extLst>
          </p:cNvPr>
          <p:cNvSpPr/>
          <p:nvPr/>
        </p:nvSpPr>
        <p:spPr>
          <a:xfrm flipH="1">
            <a:off x="3175"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p>
        </p:txBody>
      </p:sp>
      <p:sp>
        <p:nvSpPr>
          <p:cNvPr id="3" name="מציין מיקום של תמונה 2"/>
          <p:cNvSpPr>
            <a:spLocks noGrp="1" noChangeAspect="1"/>
          </p:cNvSpPr>
          <p:nvPr>
            <p:ph type="pic" idx="1"/>
          </p:nvPr>
        </p:nvSpPr>
        <p:spPr>
          <a:xfrm flipH="1">
            <a:off x="0" y="0"/>
            <a:ext cx="12191985" cy="4578350"/>
          </a:xfrm>
          <a:solidFill>
            <a:schemeClr val="bg1">
              <a:lumMod val="85000"/>
            </a:schemeClr>
          </a:solidFill>
        </p:spPr>
        <p:txBody>
          <a:bodyPr lIns="457200" tIns="457200" rtlCol="1" anchor="t"/>
          <a:lstStyle>
            <a:lvl1pPr marL="625475"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a:t>לחץ על הסמל כדי להוסיף תמונה</a:t>
            </a:r>
            <a:endParaRPr lang="en-US" dirty="0"/>
          </a:p>
        </p:txBody>
      </p:sp>
      <p:sp>
        <p:nvSpPr>
          <p:cNvPr id="2" name="כותרת 1"/>
          <p:cNvSpPr>
            <a:spLocks noGrp="1"/>
          </p:cNvSpPr>
          <p:nvPr>
            <p:ph type="title"/>
          </p:nvPr>
        </p:nvSpPr>
        <p:spPr>
          <a:xfrm flipH="1">
            <a:off x="981076" y="4799362"/>
            <a:ext cx="10113645" cy="743682"/>
          </a:xfrm>
        </p:spPr>
        <p:txBody>
          <a:bodyPr tIns="0" bIns="0" rtlCol="1" anchor="b">
            <a:noAutofit/>
          </a:bodyPr>
          <a:lstStyle>
            <a:lvl1pPr algn="r" rtl="1">
              <a:defRPr sz="3600" b="0">
                <a:solidFill>
                  <a:srgbClr val="FFFFFF"/>
                </a:solidFill>
              </a:defRPr>
            </a:lvl1pPr>
          </a:lstStyle>
          <a:p>
            <a:pPr rtl="1"/>
            <a:r>
              <a:rPr lang="he-IL"/>
              <a:t>לחץ כדי לערוך סגנון כותרת של תבנית בסיס</a:t>
            </a:r>
            <a:endParaRPr lang="en-US" dirty="0"/>
          </a:p>
        </p:txBody>
      </p:sp>
      <p:sp>
        <p:nvSpPr>
          <p:cNvPr id="4" name="מציין מיקום טקסט 3"/>
          <p:cNvSpPr>
            <a:spLocks noGrp="1"/>
          </p:cNvSpPr>
          <p:nvPr>
            <p:ph type="body" sz="half" idx="2"/>
          </p:nvPr>
        </p:nvSpPr>
        <p:spPr>
          <a:xfrm flipH="1">
            <a:off x="981457" y="5715000"/>
            <a:ext cx="10113264" cy="609600"/>
          </a:xfrm>
        </p:spPr>
        <p:txBody>
          <a:bodyPr lIns="91440" tIns="0" rIns="91440" bIns="0" rtlCol="1">
            <a:normAutofit/>
          </a:bodyPr>
          <a:lstStyle>
            <a:lvl1pPr marL="0" indent="0" algn="r" rtl="1">
              <a:spcBef>
                <a:spcPts val="0"/>
              </a:spcBef>
              <a:spcAft>
                <a:spcPts val="600"/>
              </a:spcAft>
              <a:buNone/>
              <a:defRPr sz="1800">
                <a:solidFill>
                  <a:srgbClr val="FFFFFF"/>
                </a:solidFill>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p>
        </p:txBody>
      </p:sp>
      <p:sp>
        <p:nvSpPr>
          <p:cNvPr id="5" name="מציין מיקום של תאריך 4"/>
          <p:cNvSpPr>
            <a:spLocks noGrp="1"/>
          </p:cNvSpPr>
          <p:nvPr>
            <p:ph type="dt" sz="half" idx="10"/>
          </p:nvPr>
        </p:nvSpPr>
        <p:spPr>
          <a:xfrm flipH="1">
            <a:off x="1388724" y="6446838"/>
            <a:ext cx="2584850" cy="365125"/>
          </a:xfrm>
        </p:spPr>
        <p:txBody>
          <a:bodyPr rtlCol="1"/>
          <a:lstStyle>
            <a:lvl1pPr algn="r" rtl="1">
              <a:defRPr/>
            </a:lvl1pPr>
          </a:lstStyle>
          <a:p>
            <a:pPr rtl="1"/>
            <a:fld id="{D81963C7-ABB7-4377-AD52-032180F16D33}" type="datetime1">
              <a:rPr lang="he-IL" smtClean="0"/>
              <a:t>ג'/אב/תשפ"ג</a:t>
            </a:fld>
            <a:endParaRPr lang="en-US" dirty="0"/>
          </a:p>
        </p:txBody>
      </p:sp>
      <p:sp>
        <p:nvSpPr>
          <p:cNvPr id="6" name="מציין מיקום של כותרת תחתונה 5"/>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7" name="מציין מיקום של מספר שקופית 6"/>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416A0E3C-60E6-4F39-BC55-5F7C224E1F7C}"/>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מציין מיקום של כותרת 1"/>
          <p:cNvSpPr>
            <a:spLocks noGrp="1"/>
          </p:cNvSpPr>
          <p:nvPr>
            <p:ph type="title"/>
          </p:nvPr>
        </p:nvSpPr>
        <p:spPr>
          <a:xfrm flipH="1">
            <a:off x="1036320" y="286603"/>
            <a:ext cx="10058400" cy="1450757"/>
          </a:xfrm>
          <a:prstGeom prst="rect">
            <a:avLst/>
          </a:prstGeom>
        </p:spPr>
        <p:txBody>
          <a:bodyPr vert="horz" lIns="91440" tIns="45720" rIns="91440" bIns="45720" rtlCol="1" anchor="b">
            <a:normAutofit/>
          </a:bodyPr>
          <a:lstStyle/>
          <a:p>
            <a:pPr rtl="1"/>
            <a:r>
              <a:rPr lang="he"/>
              <a:t>לחץ כדי לערוך סגנון כותרת של תבנית בסיס</a:t>
            </a:r>
            <a:endParaRPr lang="en-US" dirty="0"/>
          </a:p>
        </p:txBody>
      </p:sp>
      <p:sp>
        <p:nvSpPr>
          <p:cNvPr id="3" name="מציין מיקום טקסט 2"/>
          <p:cNvSpPr>
            <a:spLocks noGrp="1"/>
          </p:cNvSpPr>
          <p:nvPr>
            <p:ph type="body" idx="1"/>
          </p:nvPr>
        </p:nvSpPr>
        <p:spPr>
          <a:xfrm flipH="1">
            <a:off x="1036320" y="2108201"/>
            <a:ext cx="10058400" cy="3760891"/>
          </a:xfrm>
          <a:prstGeom prst="rect">
            <a:avLst/>
          </a:prstGeom>
        </p:spPr>
        <p:txBody>
          <a:bodyPr vert="horz" lIns="0" tIns="45720" rIns="0" bIns="45720" rtlCol="1">
            <a:normAutofit/>
          </a:bodyPr>
          <a:lstStyle/>
          <a:p>
            <a:pPr lvl="0" rtl="1"/>
            <a:r>
              <a:rPr lang="he"/>
              <a:t>לחץ כדי לערוך סגנונות טקסט של תבנית בסיס</a:t>
            </a:r>
          </a:p>
          <a:p>
            <a:pPr lvl="1" rtl="1"/>
            <a:r>
              <a:rPr lang="he"/>
              <a:t>רמה שניה</a:t>
            </a:r>
          </a:p>
          <a:p>
            <a:pPr lvl="2" rtl="1"/>
            <a:r>
              <a:rPr lang="he"/>
              <a:t>רמה שלישית</a:t>
            </a:r>
          </a:p>
          <a:p>
            <a:pPr lvl="3" rtl="1"/>
            <a:r>
              <a:rPr lang="he"/>
              <a:t>רמה רביעית</a:t>
            </a:r>
          </a:p>
          <a:p>
            <a:pPr lvl="4" rtl="1"/>
            <a:r>
              <a:rPr lang="he"/>
              <a:t>רמה חמישית</a:t>
            </a:r>
            <a:endParaRPr lang="en-US" dirty="0"/>
          </a:p>
        </p:txBody>
      </p:sp>
      <p:sp>
        <p:nvSpPr>
          <p:cNvPr id="4" name="מציין מיקום של תאריך 3"/>
          <p:cNvSpPr>
            <a:spLocks noGrp="1"/>
          </p:cNvSpPr>
          <p:nvPr>
            <p:ph type="dt" sz="half" idx="2"/>
          </p:nvPr>
        </p:nvSpPr>
        <p:spPr>
          <a:xfrm flipH="1">
            <a:off x="1388724" y="6446838"/>
            <a:ext cx="2584850" cy="365125"/>
          </a:xfrm>
          <a:prstGeom prst="rect">
            <a:avLst/>
          </a:prstGeom>
        </p:spPr>
        <p:txBody>
          <a:bodyPr vert="horz" lIns="91440" tIns="45720" rIns="91440" bIns="45720" rtlCol="1" anchor="ctr"/>
          <a:lstStyle>
            <a:lvl1pPr algn="r" rtl="1">
              <a:defRPr sz="80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7576A16E-93FE-44E3-8B4E-30CF52038E38}" type="datetime1">
              <a:rPr lang="he-IL" smtClean="0"/>
              <a:t>ג'/אב/תשפ"ג</a:t>
            </a:fld>
            <a:endParaRPr lang="en-US" dirty="0"/>
          </a:p>
        </p:txBody>
      </p:sp>
      <p:sp>
        <p:nvSpPr>
          <p:cNvPr id="5" name="מציין מיקום של כותרת תחתונה 4"/>
          <p:cNvSpPr>
            <a:spLocks noGrp="1"/>
          </p:cNvSpPr>
          <p:nvPr>
            <p:ph type="ftr" sz="quarter" idx="3"/>
          </p:nvPr>
        </p:nvSpPr>
        <p:spPr>
          <a:xfrm flipH="1">
            <a:off x="4276459" y="6446838"/>
            <a:ext cx="6818262" cy="365125"/>
          </a:xfrm>
          <a:prstGeom prst="rect">
            <a:avLst/>
          </a:prstGeom>
        </p:spPr>
        <p:txBody>
          <a:bodyPr vert="horz" lIns="91440" tIns="45720" rIns="91440" bIns="45720" rtlCol="1" anchor="ctr"/>
          <a:lstStyle>
            <a:lvl1pPr algn="r" rtl="1">
              <a:defRPr sz="800" cap="all"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מציין מיקום של מספר שקופית 5"/>
          <p:cNvSpPr>
            <a:spLocks noGrp="1"/>
          </p:cNvSpPr>
          <p:nvPr>
            <p:ph type="sldNum" sz="quarter" idx="4"/>
          </p:nvPr>
        </p:nvSpPr>
        <p:spPr>
          <a:xfrm flipH="1">
            <a:off x="418408" y="6446838"/>
            <a:ext cx="780010" cy="365125"/>
          </a:xfrm>
          <a:prstGeom prst="rect">
            <a:avLst/>
          </a:prstGeom>
        </p:spPr>
        <p:txBody>
          <a:bodyPr vert="horz" lIns="91440" tIns="45720" rIns="91440" bIns="45720" rtlCol="1" anchor="ctr"/>
          <a:lstStyle>
            <a:lvl1pPr algn="r" rtl="1">
              <a:defRPr sz="80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cxnSp>
        <p:nvCxnSpPr>
          <p:cNvPr id="10" name="מחבר ישר 9">
            <a:extLst>
              <a:ext uri="{FF2B5EF4-FFF2-40B4-BE49-F238E27FC236}">
                <a16:creationId xmlns:a16="http://schemas.microsoft.com/office/drawing/2014/main" id="{C5025DAC-8B93-4160-B017-3A274A5828C0}"/>
              </a:ext>
            </a:extLst>
          </p:cNvPr>
          <p:cNvCxnSpPr>
            <a:cxnSpLocks/>
          </p:cNvCxnSpPr>
          <p:nvPr/>
        </p:nvCxnSpPr>
        <p:spPr>
          <a:xfrm flipH="1">
            <a:off x="1031508"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r" defTabSz="914400" rtl="1" eaLnBrk="1" latinLnBrk="0" hangingPunct="1">
        <a:lnSpc>
          <a:spcPct val="90000"/>
        </a:lnSpc>
        <a:spcBef>
          <a:spcPct val="0"/>
        </a:spcBef>
        <a:buNone/>
        <a:defRPr sz="4700" i="0" kern="1200" spc="-5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91440" indent="-91440" algn="r" defTabSz="914400" rtl="1"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384048" indent="-182880" algn="r" defTabSz="914400" rtl="1"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566928" indent="-182880" algn="r" defTabSz="914400" rtl="1"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749808" indent="-182880" algn="r" defTabSz="914400" rtl="1"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932688" indent="-182880" algn="r" defTabSz="914400" rtl="1"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מלבן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כותרת 1">
            <a:extLst>
              <a:ext uri="{FF2B5EF4-FFF2-40B4-BE49-F238E27FC236}">
                <a16:creationId xmlns:a16="http://schemas.microsoft.com/office/drawing/2014/main" id="{78FD68DA-43BA-4508-8DE2-BA9BB7B2FA5B}"/>
              </a:ext>
            </a:extLst>
          </p:cNvPr>
          <p:cNvSpPr>
            <a:spLocks noGrp="1"/>
          </p:cNvSpPr>
          <p:nvPr>
            <p:ph type="ctrTitle"/>
          </p:nvPr>
        </p:nvSpPr>
        <p:spPr>
          <a:xfrm flipH="1">
            <a:off x="648929" y="639097"/>
            <a:ext cx="6253317" cy="3686015"/>
          </a:xfrm>
        </p:spPr>
        <p:txBody>
          <a:bodyPr rtlCol="1">
            <a:normAutofit fontScale="90000"/>
          </a:bodyPr>
          <a:lstStyle/>
          <a:p>
            <a:pPr algn="ctr" rtl="1"/>
            <a:r>
              <a:rPr lang="he-IL" sz="4000" dirty="0">
                <a:solidFill>
                  <a:srgbClr val="0070C0"/>
                </a:solidFill>
                <a:latin typeface="Tahoma" panose="020B0604030504040204" pitchFamily="34" charset="0"/>
                <a:ea typeface="Tahoma" panose="020B0604030504040204" pitchFamily="34" charset="0"/>
                <a:cs typeface="Tahoma" panose="020B0604030504040204" pitchFamily="34" charset="0"/>
              </a:rPr>
              <a:t>מטלה מסכמת של הקורס</a:t>
            </a:r>
            <a:br>
              <a:rPr lang="he-IL" sz="4000"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he-IL" sz="4000" dirty="0">
                <a:solidFill>
                  <a:srgbClr val="0070C0"/>
                </a:solidFill>
                <a:latin typeface="Tahoma" panose="020B0604030504040204" pitchFamily="34" charset="0"/>
                <a:ea typeface="Tahoma" panose="020B0604030504040204" pitchFamily="34" charset="0"/>
                <a:cs typeface="Tahoma" panose="020B0604030504040204" pitchFamily="34" charset="0"/>
              </a:rPr>
              <a:t>קורס ניהול לאחיות ואחים אחראיים העוסקים בגריאטריה</a:t>
            </a:r>
            <a:br>
              <a:rPr lang="he-IL" sz="4000" dirty="0">
                <a:solidFill>
                  <a:srgbClr val="0070C0"/>
                </a:solidFill>
                <a:latin typeface="Tahoma" panose="020B0604030504040204" pitchFamily="34" charset="0"/>
                <a:ea typeface="Tahoma" panose="020B0604030504040204" pitchFamily="34" charset="0"/>
                <a:cs typeface="Tahoma" panose="020B0604030504040204" pitchFamily="34" charset="0"/>
              </a:rPr>
            </a:br>
            <a:br>
              <a:rPr lang="he-IL" sz="4000"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he-IL" sz="4000"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he-IL" sz="3100" dirty="0">
                <a:solidFill>
                  <a:srgbClr val="0070C0"/>
                </a:solidFill>
                <a:latin typeface="Tahoma" panose="020B0604030504040204" pitchFamily="34" charset="0"/>
                <a:ea typeface="Tahoma" panose="020B0604030504040204" pitchFamily="34" charset="0"/>
                <a:cs typeface="Tahoma" panose="020B0604030504040204" pitchFamily="34" charset="0"/>
              </a:rPr>
              <a:t>בניית תכנית להעצמת העובד והפחתת השחיקה"</a:t>
            </a:r>
          </a:p>
        </p:txBody>
      </p:sp>
      <p:sp>
        <p:nvSpPr>
          <p:cNvPr id="3" name="כותרת משנה 2">
            <a:extLst>
              <a:ext uri="{FF2B5EF4-FFF2-40B4-BE49-F238E27FC236}">
                <a16:creationId xmlns:a16="http://schemas.microsoft.com/office/drawing/2014/main" id="{A8E9CFF2-3777-4FF4-A759-8491175B0B7C}"/>
              </a:ext>
            </a:extLst>
          </p:cNvPr>
          <p:cNvSpPr>
            <a:spLocks noGrp="1"/>
          </p:cNvSpPr>
          <p:nvPr>
            <p:ph type="subTitle" idx="1"/>
          </p:nvPr>
        </p:nvSpPr>
        <p:spPr>
          <a:xfrm flipH="1">
            <a:off x="632899" y="4672739"/>
            <a:ext cx="6269347" cy="1693878"/>
          </a:xfrm>
        </p:spPr>
        <p:txBody>
          <a:bodyPr rtlCol="1">
            <a:normAutofit/>
          </a:bodyPr>
          <a:lstStyle/>
          <a:p>
            <a:pPr algn="r" rtl="1"/>
            <a:r>
              <a:rPr lang="he-IL" dirty="0">
                <a:solidFill>
                  <a:schemeClr val="tx1">
                    <a:lumMod val="85000"/>
                    <a:lumOff val="15000"/>
                  </a:schemeClr>
                </a:solidFill>
                <a:latin typeface="Tahoma" panose="020B0604030504040204" pitchFamily="34" charset="0"/>
              </a:rPr>
              <a:t>נסרין נג'ארה</a:t>
            </a:r>
          </a:p>
          <a:p>
            <a:pPr algn="r" rtl="1"/>
            <a:r>
              <a:rPr lang="he-IL"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אולגה מכלין</a:t>
            </a:r>
          </a:p>
          <a:p>
            <a:pPr algn="r" rtl="1"/>
            <a:r>
              <a:rPr lang="he-IL" dirty="0">
                <a:solidFill>
                  <a:schemeClr val="tx1">
                    <a:lumMod val="85000"/>
                    <a:lumOff val="15000"/>
                  </a:schemeClr>
                </a:solidFill>
                <a:latin typeface="Tahoma" panose="020B0604030504040204" pitchFamily="34" charset="0"/>
              </a:rPr>
              <a:t>סיוואר עודי</a:t>
            </a:r>
            <a:endParaRPr lang="he-IL"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r" rtl="1"/>
            <a:endParaRPr lang="he-IL"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r" rtl="1"/>
            <a:endParaRPr lang="he"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descr="תמונה המכילה בניין, ישיבה, מושב, צד&#10;&#10;תיאור נוצר באופן אוטומטי">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7556686" y="1"/>
            <a:ext cx="4635315" cy="6857999"/>
          </a:xfrm>
          <a:prstGeom prst="rect">
            <a:avLst/>
          </a:prstGeom>
        </p:spPr>
      </p:pic>
      <p:cxnSp>
        <p:nvCxnSpPr>
          <p:cNvPr id="24" name="מחבר ישר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ChangeAspect="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813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תמונה 3">
            <a:extLst>
              <a:ext uri="{FF2B5EF4-FFF2-40B4-BE49-F238E27FC236}">
                <a16:creationId xmlns:a16="http://schemas.microsoft.com/office/drawing/2014/main" id="{D1407F67-D94A-466B-D8AD-CD411D77F8B6}"/>
              </a:ext>
            </a:extLst>
          </p:cNvPr>
          <p:cNvPicPr>
            <a:picLocks noChangeAspect="1"/>
          </p:cNvPicPr>
          <p:nvPr/>
        </p:nvPicPr>
        <p:blipFill>
          <a:blip r:embed="rId4"/>
          <a:stretch>
            <a:fillRect/>
          </a:stretch>
        </p:blipFill>
        <p:spPr>
          <a:xfrm>
            <a:off x="8707848" y="462336"/>
            <a:ext cx="3115728" cy="403658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57BF82-03BD-41FD-4FC2-F884F3EE45F5}"/>
              </a:ext>
            </a:extLst>
          </p:cNvPr>
          <p:cNvSpPr>
            <a:spLocks noGrp="1"/>
          </p:cNvSpPr>
          <p:nvPr>
            <p:ph type="title"/>
          </p:nvPr>
        </p:nvSpPr>
        <p:spPr>
          <a:xfrm flipH="1">
            <a:off x="1066800" y="266055"/>
            <a:ext cx="10058400" cy="1450757"/>
          </a:xfrm>
        </p:spPr>
        <p:txBody>
          <a:bodyPr>
            <a:normAutofit/>
          </a:bodyPr>
          <a:lstStyle/>
          <a:p>
            <a:r>
              <a:rPr lang="he-IL" sz="2800" dirty="0"/>
              <a:t>תוכנית העבודה ב </a:t>
            </a:r>
            <a:r>
              <a:rPr lang="en-US" sz="2800" dirty="0"/>
              <a:t>SMART- 	</a:t>
            </a:r>
            <a:r>
              <a:rPr lang="he-IL" sz="2800" dirty="0"/>
              <a:t>ועדכון עם שלבי ביצוע המטלה</a:t>
            </a:r>
          </a:p>
        </p:txBody>
      </p:sp>
      <p:graphicFrame>
        <p:nvGraphicFramePr>
          <p:cNvPr id="6" name="טבלה 6">
            <a:extLst>
              <a:ext uri="{FF2B5EF4-FFF2-40B4-BE49-F238E27FC236}">
                <a16:creationId xmlns:a16="http://schemas.microsoft.com/office/drawing/2014/main" id="{80E215C3-AEA2-27F8-2824-7E7EEA7E9196}"/>
              </a:ext>
            </a:extLst>
          </p:cNvPr>
          <p:cNvGraphicFramePr>
            <a:graphicFrameLocks noGrp="1"/>
          </p:cNvGraphicFramePr>
          <p:nvPr>
            <p:ph idx="1"/>
            <p:extLst>
              <p:ext uri="{D42A27DB-BD31-4B8C-83A1-F6EECF244321}">
                <p14:modId xmlns:p14="http://schemas.microsoft.com/office/powerpoint/2010/main" val="3212698671"/>
              </p:ext>
            </p:extLst>
          </p:nvPr>
        </p:nvGraphicFramePr>
        <p:xfrm flipH="1">
          <a:off x="1489246" y="1880679"/>
          <a:ext cx="10058400" cy="3345785"/>
        </p:xfrm>
        <a:graphic>
          <a:graphicData uri="http://schemas.openxmlformats.org/drawingml/2006/table">
            <a:tbl>
              <a:tblPr rtl="1" firstRow="1" bandRow="1">
                <a:tableStyleId>{5C22544A-7EE6-4342-B048-85BDC9FD1C3A}</a:tableStyleId>
              </a:tblPr>
              <a:tblGrid>
                <a:gridCol w="2011680">
                  <a:extLst>
                    <a:ext uri="{9D8B030D-6E8A-4147-A177-3AD203B41FA5}">
                      <a16:colId xmlns:a16="http://schemas.microsoft.com/office/drawing/2014/main" val="562518100"/>
                    </a:ext>
                  </a:extLst>
                </a:gridCol>
                <a:gridCol w="2011680">
                  <a:extLst>
                    <a:ext uri="{9D8B030D-6E8A-4147-A177-3AD203B41FA5}">
                      <a16:colId xmlns:a16="http://schemas.microsoft.com/office/drawing/2014/main" val="3129714654"/>
                    </a:ext>
                  </a:extLst>
                </a:gridCol>
                <a:gridCol w="2011680">
                  <a:extLst>
                    <a:ext uri="{9D8B030D-6E8A-4147-A177-3AD203B41FA5}">
                      <a16:colId xmlns:a16="http://schemas.microsoft.com/office/drawing/2014/main" val="4070784751"/>
                    </a:ext>
                  </a:extLst>
                </a:gridCol>
                <a:gridCol w="2011680">
                  <a:extLst>
                    <a:ext uri="{9D8B030D-6E8A-4147-A177-3AD203B41FA5}">
                      <a16:colId xmlns:a16="http://schemas.microsoft.com/office/drawing/2014/main" val="2277217460"/>
                    </a:ext>
                  </a:extLst>
                </a:gridCol>
                <a:gridCol w="2011680">
                  <a:extLst>
                    <a:ext uri="{9D8B030D-6E8A-4147-A177-3AD203B41FA5}">
                      <a16:colId xmlns:a16="http://schemas.microsoft.com/office/drawing/2014/main" val="3565201879"/>
                    </a:ext>
                  </a:extLst>
                </a:gridCol>
              </a:tblGrid>
              <a:tr h="541709">
                <a:tc>
                  <a:txBody>
                    <a:bodyPr/>
                    <a:lstStyle/>
                    <a:p>
                      <a:pPr rtl="1"/>
                      <a:r>
                        <a:rPr lang="en-US" dirty="0"/>
                        <a:t>t</a:t>
                      </a:r>
                      <a:endParaRPr lang="he-IL" dirty="0"/>
                    </a:p>
                  </a:txBody>
                  <a:tcPr/>
                </a:tc>
                <a:tc>
                  <a:txBody>
                    <a:bodyPr/>
                    <a:lstStyle/>
                    <a:p>
                      <a:pPr rtl="1"/>
                      <a:r>
                        <a:rPr lang="en-US" dirty="0"/>
                        <a:t>r</a:t>
                      </a:r>
                      <a:endParaRPr lang="he-IL" dirty="0"/>
                    </a:p>
                  </a:txBody>
                  <a:tcPr/>
                </a:tc>
                <a:tc>
                  <a:txBody>
                    <a:bodyPr/>
                    <a:lstStyle/>
                    <a:p>
                      <a:pPr rtl="1"/>
                      <a:r>
                        <a:rPr lang="en-US" dirty="0"/>
                        <a:t>a</a:t>
                      </a:r>
                      <a:endParaRPr lang="he-IL" dirty="0"/>
                    </a:p>
                  </a:txBody>
                  <a:tcPr/>
                </a:tc>
                <a:tc>
                  <a:txBody>
                    <a:bodyPr/>
                    <a:lstStyle/>
                    <a:p>
                      <a:pPr rtl="1"/>
                      <a:r>
                        <a:rPr lang="en-US" dirty="0"/>
                        <a:t>m</a:t>
                      </a:r>
                      <a:endParaRPr lang="he-IL" dirty="0"/>
                    </a:p>
                  </a:txBody>
                  <a:tcPr/>
                </a:tc>
                <a:tc>
                  <a:txBody>
                    <a:bodyPr/>
                    <a:lstStyle/>
                    <a:p>
                      <a:pPr rtl="1"/>
                      <a:r>
                        <a:rPr lang="en-US" dirty="0"/>
                        <a:t>s</a:t>
                      </a:r>
                      <a:endParaRPr lang="he-IL" dirty="0"/>
                    </a:p>
                  </a:txBody>
                  <a:tcPr/>
                </a:tc>
                <a:extLst>
                  <a:ext uri="{0D108BD9-81ED-4DB2-BD59-A6C34878D82A}">
                    <a16:rowId xmlns:a16="http://schemas.microsoft.com/office/drawing/2014/main" val="153206693"/>
                  </a:ext>
                </a:extLst>
              </a:tr>
              <a:tr h="1615356">
                <a:tc>
                  <a:txBody>
                    <a:bodyPr/>
                    <a:lstStyle/>
                    <a:p>
                      <a:pPr rtl="1"/>
                      <a:r>
                        <a:rPr lang="he-IL" sz="900" dirty="0"/>
                        <a:t>טיים – תזמון – תחימה בזמן –  </a:t>
                      </a:r>
                      <a:r>
                        <a:rPr lang="en-US" sz="900" dirty="0"/>
                        <a:t>Time Bound </a:t>
                      </a:r>
                      <a:r>
                        <a:rPr lang="he-IL" sz="900" dirty="0"/>
                        <a:t>או </a:t>
                      </a:r>
                      <a:r>
                        <a:rPr lang="en-US" sz="900" dirty="0"/>
                        <a:t>Time Limited – </a:t>
                      </a:r>
                      <a:r>
                        <a:rPr lang="he-IL" sz="900" dirty="0"/>
                        <a:t>מתי.  </a:t>
                      </a:r>
                    </a:p>
                  </a:txBody>
                  <a:tcPr/>
                </a:tc>
                <a:tc>
                  <a:txBody>
                    <a:bodyPr/>
                    <a:lstStyle/>
                    <a:p>
                      <a:pPr rtl="1"/>
                      <a:r>
                        <a:rPr lang="he-IL" sz="900" dirty="0"/>
                        <a:t>רלוונטי – </a:t>
                      </a:r>
                      <a:r>
                        <a:rPr lang="en-US" sz="900" dirty="0"/>
                        <a:t>Relevant – Reasonable </a:t>
                      </a:r>
                      <a:r>
                        <a:rPr lang="he-IL" sz="900" dirty="0"/>
                        <a:t>או </a:t>
                      </a:r>
                      <a:r>
                        <a:rPr lang="en-US" sz="900" dirty="0"/>
                        <a:t>Realistic . </a:t>
                      </a:r>
                      <a:r>
                        <a:rPr lang="he-IL" sz="900" dirty="0"/>
                        <a:t>המטרות והיעדים שאנו מדידים צריכים להיות רלוונטיים לשאיפה הכללית, לחזון, לרצון או לצורך. כלומר שהמטרות והיעדים שקבנו יתכתבו באופן תקף עם מה שאנו רוצים להשיג. המטרה או היעד שאנו קובעים צריך להיות רלוונטי ומסייע במה שאנו רוצים להשיג בטווח ארוך. המטרות והיעדים צריכים להיות כזה המשתלב עם יתר היעדים והמטרות באופן שקשור ברמה המהותית לנושא והשגתו.</a:t>
                      </a:r>
                    </a:p>
                  </a:txBody>
                  <a:tcPr/>
                </a:tc>
                <a:tc>
                  <a:txBody>
                    <a:bodyPr/>
                    <a:lstStyle/>
                    <a:p>
                      <a:pPr rtl="1"/>
                      <a:r>
                        <a:rPr lang="he-IL" sz="900" dirty="0"/>
                        <a:t>אפשרי – </a:t>
                      </a:r>
                      <a:r>
                        <a:rPr lang="en-US" sz="900" dirty="0"/>
                        <a:t>Achievable </a:t>
                      </a:r>
                      <a:r>
                        <a:rPr lang="he-IL" sz="900" dirty="0"/>
                        <a:t>או </a:t>
                      </a:r>
                      <a:r>
                        <a:rPr lang="en-US" sz="900" dirty="0"/>
                        <a:t>Attainable </a:t>
                      </a:r>
                      <a:r>
                        <a:rPr lang="he-IL" sz="900" dirty="0"/>
                        <a:t>או  </a:t>
                      </a:r>
                      <a:r>
                        <a:rPr lang="en-US" sz="900" dirty="0"/>
                        <a:t>Assignable – </a:t>
                      </a:r>
                      <a:r>
                        <a:rPr lang="he-IL" sz="900" dirty="0"/>
                        <a:t>בר השגה. המטרות והיעדים שאנו מציבים צריכים להיות אפשריים ומשויכים למישהו שיפעל להשגתם. כלומר יעדים ברי השגה, שניתן להגיע אליהם ולא בלתי ריאליים.</a:t>
                      </a:r>
                    </a:p>
                  </a:txBody>
                  <a:tcPr/>
                </a:tc>
                <a:tc>
                  <a:txBody>
                    <a:bodyPr/>
                    <a:lstStyle/>
                    <a:p>
                      <a:pPr rtl="1"/>
                      <a:r>
                        <a:rPr lang="he-IL" sz="900" dirty="0"/>
                        <a:t> מדיד – </a:t>
                      </a:r>
                      <a:r>
                        <a:rPr lang="en-US" sz="900" dirty="0"/>
                        <a:t>Measurable – </a:t>
                      </a:r>
                      <a:r>
                        <a:rPr lang="he-IL" sz="900" dirty="0"/>
                        <a:t>בר כימות. המטרות והיעדים צריכים להיות מתוחמים באופן אפשרי למדידה ובר כימות.</a:t>
                      </a:r>
                    </a:p>
                  </a:txBody>
                  <a:tcPr/>
                </a:tc>
                <a:tc>
                  <a:txBody>
                    <a:bodyPr/>
                    <a:lstStyle/>
                    <a:p>
                      <a:pPr rtl="1"/>
                      <a:r>
                        <a:rPr lang="he-IL" sz="900" dirty="0"/>
                        <a:t>ספציפי -</a:t>
                      </a:r>
                      <a:r>
                        <a:rPr lang="en-US" sz="900" dirty="0"/>
                        <a:t>Specific – </a:t>
                      </a:r>
                      <a:r>
                        <a:rPr lang="he-IL" sz="900" dirty="0"/>
                        <a:t>ייחודי. המטרות והיעדים צריכים להיות מדויקים, ייחודיים, ברורים ולא אמורפיים, כלליים ומעורפלים.</a:t>
                      </a:r>
                    </a:p>
                  </a:txBody>
                  <a:tcPr/>
                </a:tc>
                <a:extLst>
                  <a:ext uri="{0D108BD9-81ED-4DB2-BD59-A6C34878D82A}">
                    <a16:rowId xmlns:a16="http://schemas.microsoft.com/office/drawing/2014/main" val="234463422"/>
                  </a:ext>
                </a:extLst>
              </a:tr>
              <a:tr h="541709">
                <a:tc>
                  <a:txBody>
                    <a:bodyPr/>
                    <a:lstStyle/>
                    <a:p>
                      <a:pPr rtl="1"/>
                      <a:r>
                        <a:rPr lang="he-IL" sz="1400" dirty="0"/>
                        <a:t>הזמן המשוער התוכנית הוא </a:t>
                      </a:r>
                      <a:r>
                        <a:rPr lang="he-IL" sz="1400" b="1" dirty="0"/>
                        <a:t>כ-שלושה חודשים</a:t>
                      </a:r>
                      <a:r>
                        <a:rPr lang="he-IL" sz="1400" dirty="0"/>
                        <a:t>.</a:t>
                      </a:r>
                    </a:p>
                    <a:p>
                      <a:pPr rtl="1"/>
                      <a:r>
                        <a:rPr lang="he-IL" sz="1400" dirty="0"/>
                        <a:t>העברת שאלונים.</a:t>
                      </a:r>
                    </a:p>
                    <a:p>
                      <a:pPr rtl="1"/>
                      <a:r>
                        <a:rPr lang="he-IL" sz="1400" dirty="0"/>
                        <a:t>העברת הסדנה- 3 מפגשים</a:t>
                      </a:r>
                    </a:p>
                    <a:p>
                      <a:pPr rtl="1"/>
                      <a:r>
                        <a:rPr lang="he-IL" sz="1400" dirty="0"/>
                        <a:t>העברת שאלונים שוב.</a:t>
                      </a:r>
                    </a:p>
                  </a:txBody>
                  <a:tcPr/>
                </a:tc>
                <a:tc>
                  <a:txBody>
                    <a:bodyPr/>
                    <a:lstStyle/>
                    <a:p>
                      <a:pPr rtl="1"/>
                      <a:r>
                        <a:rPr lang="he-IL" dirty="0"/>
                        <a:t>יוסק מסקנות לאחר ניתוח סטטיסטי- אוכלוסיית יעד- </a:t>
                      </a:r>
                      <a:r>
                        <a:rPr lang="he-IL" b="1" dirty="0"/>
                        <a:t>מטפלים בבית אבות</a:t>
                      </a:r>
                    </a:p>
                  </a:txBody>
                  <a:tcPr/>
                </a:tc>
                <a:tc>
                  <a:txBody>
                    <a:bodyPr/>
                    <a:lstStyle/>
                    <a:p>
                      <a:pPr rtl="1"/>
                      <a:r>
                        <a:rPr lang="he-IL" dirty="0"/>
                        <a:t>אחרי התוכנית יהיה ניתוח סטטיסטי</a:t>
                      </a:r>
                    </a:p>
                  </a:txBody>
                  <a:tcPr/>
                </a:tc>
                <a:tc>
                  <a:txBody>
                    <a:bodyPr/>
                    <a:lstStyle/>
                    <a:p>
                      <a:pPr rtl="1"/>
                      <a:r>
                        <a:rPr lang="he-IL" dirty="0"/>
                        <a:t>ע"י העברת שאלון לפני ואחרי ההדרכה</a:t>
                      </a:r>
                    </a:p>
                  </a:txBody>
                  <a:tcPr/>
                </a:tc>
                <a:tc>
                  <a:txBody>
                    <a:bodyPr/>
                    <a:lstStyle/>
                    <a:p>
                      <a:pPr rtl="1"/>
                      <a:r>
                        <a:rPr lang="he-IL" sz="1050" dirty="0"/>
                        <a:t>פיתוח מודעות לעולם הרגשות וניהול רגשות, הקניית כלים לוויסות רגש  שלילי)התמודדות עם תסכול כעס, פחד, חרדה וכד).</a:t>
                      </a:r>
                    </a:p>
                  </a:txBody>
                  <a:tcPr/>
                </a:tc>
                <a:extLst>
                  <a:ext uri="{0D108BD9-81ED-4DB2-BD59-A6C34878D82A}">
                    <a16:rowId xmlns:a16="http://schemas.microsoft.com/office/drawing/2014/main" val="3811681823"/>
                  </a:ext>
                </a:extLst>
              </a:tr>
            </a:tbl>
          </a:graphicData>
        </a:graphic>
      </p:graphicFrame>
      <p:sp>
        <p:nvSpPr>
          <p:cNvPr id="4" name="מציין מיקום של תאריך 3">
            <a:extLst>
              <a:ext uri="{FF2B5EF4-FFF2-40B4-BE49-F238E27FC236}">
                <a16:creationId xmlns:a16="http://schemas.microsoft.com/office/drawing/2014/main" id="{0326BB75-241B-50D6-01DB-E3549A5D7A3A}"/>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pic>
        <p:nvPicPr>
          <p:cNvPr id="3" name="תמונה 2">
            <a:extLst>
              <a:ext uri="{FF2B5EF4-FFF2-40B4-BE49-F238E27FC236}">
                <a16:creationId xmlns:a16="http://schemas.microsoft.com/office/drawing/2014/main" id="{981D5079-DD55-E0A2-33D5-BF84587ACB68}"/>
              </a:ext>
            </a:extLst>
          </p:cNvPr>
          <p:cNvPicPr>
            <a:picLocks noChangeAspect="1"/>
          </p:cNvPicPr>
          <p:nvPr/>
        </p:nvPicPr>
        <p:blipFill>
          <a:blip r:embed="rId2"/>
          <a:stretch>
            <a:fillRect/>
          </a:stretch>
        </p:blipFill>
        <p:spPr>
          <a:xfrm>
            <a:off x="184185" y="174660"/>
            <a:ext cx="4161783" cy="811659"/>
          </a:xfrm>
          <a:prstGeom prst="rect">
            <a:avLst/>
          </a:prstGeom>
        </p:spPr>
      </p:pic>
    </p:spTree>
    <p:extLst>
      <p:ext uri="{BB962C8B-B14F-4D97-AF65-F5344CB8AC3E}">
        <p14:creationId xmlns:p14="http://schemas.microsoft.com/office/powerpoint/2010/main" val="1387407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C6704F-F18B-885A-8BEB-88C5991FA174}"/>
              </a:ext>
            </a:extLst>
          </p:cNvPr>
          <p:cNvSpPr>
            <a:spLocks noGrp="1"/>
          </p:cNvSpPr>
          <p:nvPr>
            <p:ph type="title"/>
          </p:nvPr>
        </p:nvSpPr>
        <p:spPr/>
        <p:txBody>
          <a:bodyPr/>
          <a:lstStyle/>
          <a:p>
            <a:r>
              <a:rPr lang="he-IL" dirty="0"/>
              <a:t>מרכיב התוכנית</a:t>
            </a:r>
          </a:p>
        </p:txBody>
      </p:sp>
      <p:sp>
        <p:nvSpPr>
          <p:cNvPr id="3" name="מציין מיקום תוכן 2">
            <a:extLst>
              <a:ext uri="{FF2B5EF4-FFF2-40B4-BE49-F238E27FC236}">
                <a16:creationId xmlns:a16="http://schemas.microsoft.com/office/drawing/2014/main" id="{08CBAC57-2710-A317-53E2-CCF450274389}"/>
              </a:ext>
            </a:extLst>
          </p:cNvPr>
          <p:cNvSpPr>
            <a:spLocks noGrp="1"/>
          </p:cNvSpPr>
          <p:nvPr>
            <p:ph idx="1"/>
          </p:nvPr>
        </p:nvSpPr>
        <p:spPr/>
        <p:txBody>
          <a:bodyPr>
            <a:normAutofit fontScale="92500" lnSpcReduction="10000"/>
          </a:bodyPr>
          <a:lstStyle/>
          <a:p>
            <a:pPr marL="457200" indent="-457200">
              <a:buFont typeface="+mj-lt"/>
              <a:buAutoNum type="arabicPeriod"/>
            </a:pPr>
            <a:r>
              <a:rPr lang="he-IL" dirty="0"/>
              <a:t>	 מיפוי רמת השחיקה וגורמי השחיקה באמצעות שאלון של שחיקה ועיתי בקרב מטפלים ועובדים במערכת הבריאות הציבורית, הסקר ישמש בסיס לבניית </a:t>
            </a:r>
            <a:r>
              <a:rPr lang="he-IL" dirty="0" err="1"/>
              <a:t>תכניות</a:t>
            </a:r>
            <a:r>
              <a:rPr lang="he-IL" dirty="0"/>
              <a:t> התערבות ומדד לשיפור ולהעצמת עובדי המערכת.</a:t>
            </a:r>
          </a:p>
          <a:p>
            <a:pPr marL="457200" indent="-457200">
              <a:buFont typeface="+mj-lt"/>
              <a:buAutoNum type="arabicPeriod"/>
            </a:pPr>
            <a:r>
              <a:rPr lang="he-IL" dirty="0"/>
              <a:t>	 בניית ארגז כלים שיסייע לארגוני הבריאות בבניית תכנית ההתערבות הארגונית. ארגז הכלים ישמש מקור ממנו ניתן יהיה ללמוד על דרכים ואמצעים למניעה ולטיפול בגורמי השחיקה.</a:t>
            </a:r>
          </a:p>
          <a:p>
            <a:pPr marL="457200" indent="-457200">
              <a:buFont typeface="+mj-lt"/>
              <a:buAutoNum type="arabicPeriod"/>
            </a:pPr>
            <a:r>
              <a:rPr lang="he-IL" dirty="0"/>
              <a:t>	 תכנית הכשרה למובילי </a:t>
            </a:r>
            <a:r>
              <a:rPr lang="he-IL" dirty="0" err="1"/>
              <a:t>תכניות</a:t>
            </a:r>
            <a:r>
              <a:rPr lang="he-IL" dirty="0"/>
              <a:t> התערבות ארגוניות: תכנית ההכשרה תקנה ידע בהתמודדות עם סוגית שחיקה וחוסן עובדים בארגוני בריאות, תנחה את המשתתפים לנתח את ממצאי השאלון  הארגוניים ולזהות את מוקדי הטיפול הנדרשים, תכשיר את מובילי </a:t>
            </a:r>
            <a:r>
              <a:rPr lang="he-IL" dirty="0" err="1"/>
              <a:t>התכניות</a:t>
            </a:r>
            <a:r>
              <a:rPr lang="he-IL" dirty="0"/>
              <a:t> בבניית תכנית ארגונית והקמת צוות פעולה ותטמיע את השימוש בארגז הכלים.</a:t>
            </a:r>
          </a:p>
          <a:p>
            <a:pPr marL="457200" indent="-457200">
              <a:buFont typeface="+mj-lt"/>
              <a:buAutoNum type="arabicPeriod"/>
            </a:pPr>
            <a:r>
              <a:rPr lang="he-IL" dirty="0"/>
              <a:t>	 קידום הקצאת משאבים מערכתיים לקידום נושא חיזוק עובדי מערכת הבריאות ומניעת שחיקה</a:t>
            </a:r>
          </a:p>
        </p:txBody>
      </p:sp>
      <p:sp>
        <p:nvSpPr>
          <p:cNvPr id="4" name="מציין מיקום של תאריך 3">
            <a:extLst>
              <a:ext uri="{FF2B5EF4-FFF2-40B4-BE49-F238E27FC236}">
                <a16:creationId xmlns:a16="http://schemas.microsoft.com/office/drawing/2014/main" id="{3F8FCB3A-2F71-45BD-2A00-C52EC8FE4576}"/>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pic>
        <p:nvPicPr>
          <p:cNvPr id="5" name="תמונה 4">
            <a:extLst>
              <a:ext uri="{FF2B5EF4-FFF2-40B4-BE49-F238E27FC236}">
                <a16:creationId xmlns:a16="http://schemas.microsoft.com/office/drawing/2014/main" id="{631BD498-6BE2-9FFA-7FC3-934DD4404F47}"/>
              </a:ext>
            </a:extLst>
          </p:cNvPr>
          <p:cNvPicPr>
            <a:picLocks noChangeAspect="1"/>
          </p:cNvPicPr>
          <p:nvPr/>
        </p:nvPicPr>
        <p:blipFill>
          <a:blip r:embed="rId2"/>
          <a:stretch>
            <a:fillRect/>
          </a:stretch>
        </p:blipFill>
        <p:spPr>
          <a:xfrm>
            <a:off x="377201" y="47678"/>
            <a:ext cx="2581275" cy="1771650"/>
          </a:xfrm>
          <a:prstGeom prst="rect">
            <a:avLst/>
          </a:prstGeom>
        </p:spPr>
      </p:pic>
    </p:spTree>
    <p:extLst>
      <p:ext uri="{BB962C8B-B14F-4D97-AF65-F5344CB8AC3E}">
        <p14:creationId xmlns:p14="http://schemas.microsoft.com/office/powerpoint/2010/main" val="236838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6F78A7-2ECB-8C24-35B5-2FEDFC3D67E2}"/>
              </a:ext>
            </a:extLst>
          </p:cNvPr>
          <p:cNvSpPr>
            <a:spLocks noGrp="1"/>
          </p:cNvSpPr>
          <p:nvPr>
            <p:ph type="title"/>
          </p:nvPr>
        </p:nvSpPr>
        <p:spPr/>
        <p:txBody>
          <a:bodyPr/>
          <a:lstStyle/>
          <a:p>
            <a:r>
              <a:rPr lang="he-IL" dirty="0"/>
              <a:t>פירוט אסטרטגיות בשל קידום הנושא</a:t>
            </a:r>
          </a:p>
        </p:txBody>
      </p:sp>
      <p:sp>
        <p:nvSpPr>
          <p:cNvPr id="3" name="מציין מיקום תוכן 2">
            <a:extLst>
              <a:ext uri="{FF2B5EF4-FFF2-40B4-BE49-F238E27FC236}">
                <a16:creationId xmlns:a16="http://schemas.microsoft.com/office/drawing/2014/main" id="{175B4EE2-06C5-1BAE-DC8A-564E58ECE596}"/>
              </a:ext>
            </a:extLst>
          </p:cNvPr>
          <p:cNvSpPr>
            <a:spLocks noGrp="1"/>
          </p:cNvSpPr>
          <p:nvPr>
            <p:ph idx="1"/>
          </p:nvPr>
        </p:nvSpPr>
        <p:spPr/>
        <p:txBody>
          <a:bodyPr>
            <a:normAutofit/>
          </a:bodyPr>
          <a:lstStyle/>
          <a:p>
            <a:r>
              <a:rPr lang="he-IL" dirty="0"/>
              <a:t>העבודה שלנו היא עבודה של העברת שאלון על שחיקה לעובדים.</a:t>
            </a:r>
          </a:p>
          <a:p>
            <a:r>
              <a:rPr lang="he-IL" dirty="0"/>
              <a:t>השאלון יועבר פעמיים לפני ואחרי הסדנה – שתוכננה כבנויה מ 3 מפגשים עם 8 אנשי צוות(מטפלים) מכל מקום עבודה .</a:t>
            </a:r>
          </a:p>
          <a:p>
            <a:r>
              <a:rPr lang="he-IL" dirty="0"/>
              <a:t>לאחר מכן יועבר ניתוח סטטיסטי- ונראה אם היה השפעה של העברת התוכנית להפחת שחיקה למשך כ 3 חודשים.</a:t>
            </a:r>
          </a:p>
          <a:p>
            <a:r>
              <a:rPr lang="he-IL" dirty="0"/>
              <a:t>לאחר מכן- התוכנית הזו נוכל להגיש אותה כפרויקט למשרד הבריאות בשל הפחתת השחיקה בקרב הצוות העובדים במערכת הבריאות.</a:t>
            </a:r>
          </a:p>
          <a:p>
            <a:r>
              <a:rPr lang="he-IL" dirty="0"/>
              <a:t>מדגם- של אשכולות משני מוסדות\ מ 8 אנשי צוות.</a:t>
            </a:r>
          </a:p>
        </p:txBody>
      </p:sp>
      <p:sp>
        <p:nvSpPr>
          <p:cNvPr id="4" name="מציין מיקום של תאריך 3">
            <a:extLst>
              <a:ext uri="{FF2B5EF4-FFF2-40B4-BE49-F238E27FC236}">
                <a16:creationId xmlns:a16="http://schemas.microsoft.com/office/drawing/2014/main" id="{E2AF4513-98F1-121A-B05C-57B1C6A9C596}"/>
              </a:ext>
            </a:extLst>
          </p:cNvPr>
          <p:cNvSpPr>
            <a:spLocks noGrp="1"/>
          </p:cNvSpPr>
          <p:nvPr>
            <p:ph type="dt" sz="half" idx="10"/>
          </p:nvPr>
        </p:nvSpPr>
        <p:spPr/>
        <p:txBody>
          <a:bodyPr/>
          <a:lstStyle/>
          <a:p>
            <a:pPr rtl="1"/>
            <a:endParaRPr lang="en-US" dirty="0"/>
          </a:p>
        </p:txBody>
      </p:sp>
      <p:pic>
        <p:nvPicPr>
          <p:cNvPr id="5" name="תמונה 4">
            <a:extLst>
              <a:ext uri="{FF2B5EF4-FFF2-40B4-BE49-F238E27FC236}">
                <a16:creationId xmlns:a16="http://schemas.microsoft.com/office/drawing/2014/main" id="{4F6A49F3-F89B-16BC-7AED-BCD0294F452B}"/>
              </a:ext>
            </a:extLst>
          </p:cNvPr>
          <p:cNvPicPr>
            <a:picLocks noChangeAspect="1"/>
          </p:cNvPicPr>
          <p:nvPr/>
        </p:nvPicPr>
        <p:blipFill>
          <a:blip r:embed="rId2"/>
          <a:stretch>
            <a:fillRect/>
          </a:stretch>
        </p:blipFill>
        <p:spPr>
          <a:xfrm>
            <a:off x="1036320" y="4671691"/>
            <a:ext cx="2705100" cy="1685925"/>
          </a:xfrm>
          <a:prstGeom prst="rect">
            <a:avLst/>
          </a:prstGeom>
        </p:spPr>
      </p:pic>
    </p:spTree>
    <p:extLst>
      <p:ext uri="{BB962C8B-B14F-4D97-AF65-F5344CB8AC3E}">
        <p14:creationId xmlns:p14="http://schemas.microsoft.com/office/powerpoint/2010/main" val="2729027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C3CA7E-6634-BE5F-2A1A-6707189F815C}"/>
              </a:ext>
            </a:extLst>
          </p:cNvPr>
          <p:cNvSpPr>
            <a:spLocks noGrp="1"/>
          </p:cNvSpPr>
          <p:nvPr>
            <p:ph type="title"/>
          </p:nvPr>
        </p:nvSpPr>
        <p:spPr/>
        <p:txBody>
          <a:bodyPr/>
          <a:lstStyle/>
          <a:p>
            <a:r>
              <a:rPr lang="he-IL" dirty="0"/>
              <a:t>שותפים לקידום הנושא</a:t>
            </a:r>
          </a:p>
        </p:txBody>
      </p:sp>
      <p:sp>
        <p:nvSpPr>
          <p:cNvPr id="3" name="מציין מיקום תוכן 2">
            <a:extLst>
              <a:ext uri="{FF2B5EF4-FFF2-40B4-BE49-F238E27FC236}">
                <a16:creationId xmlns:a16="http://schemas.microsoft.com/office/drawing/2014/main" id="{E9C284EF-6E74-C217-A95C-10DF68D7E975}"/>
              </a:ext>
            </a:extLst>
          </p:cNvPr>
          <p:cNvSpPr>
            <a:spLocks noGrp="1"/>
          </p:cNvSpPr>
          <p:nvPr>
            <p:ph idx="1"/>
          </p:nvPr>
        </p:nvSpPr>
        <p:spPr/>
        <p:txBody>
          <a:bodyPr/>
          <a:lstStyle/>
          <a:p>
            <a:r>
              <a:rPr lang="he-IL" dirty="0"/>
              <a:t>נג'ארה נסרין</a:t>
            </a:r>
          </a:p>
          <a:p>
            <a:r>
              <a:rPr lang="he-IL" dirty="0"/>
              <a:t>מכלין אולגה</a:t>
            </a:r>
          </a:p>
          <a:p>
            <a:r>
              <a:rPr lang="he-IL" dirty="0" err="1"/>
              <a:t>סיואר</a:t>
            </a:r>
            <a:r>
              <a:rPr lang="he-IL" dirty="0"/>
              <a:t> עודי</a:t>
            </a:r>
          </a:p>
          <a:p>
            <a:endParaRPr lang="he-IL" dirty="0"/>
          </a:p>
          <a:p>
            <a:r>
              <a:rPr lang="he-IL" dirty="0"/>
              <a:t>והנהלת שני המוסדות: </a:t>
            </a:r>
          </a:p>
          <a:p>
            <a:r>
              <a:rPr lang="he-IL" dirty="0"/>
              <a:t>בית אבות משלב</a:t>
            </a:r>
          </a:p>
          <a:p>
            <a:r>
              <a:rPr lang="he-IL" dirty="0"/>
              <a:t>ובית אבות מוריה סניף </a:t>
            </a:r>
            <a:r>
              <a:rPr lang="he-IL" dirty="0" err="1"/>
              <a:t>קרית</a:t>
            </a:r>
            <a:r>
              <a:rPr lang="he-IL" dirty="0"/>
              <a:t> ים על שיתוף הפעולה העברת השאלונים וההצגה של התוכנית, כמו כן לא נשכח השותפים לדרך הם המשתתפים עצמם שהסכימו להשתתפותם בתוכנית.</a:t>
            </a:r>
          </a:p>
        </p:txBody>
      </p:sp>
      <p:sp>
        <p:nvSpPr>
          <p:cNvPr id="4" name="מציין מיקום של תאריך 3">
            <a:extLst>
              <a:ext uri="{FF2B5EF4-FFF2-40B4-BE49-F238E27FC236}">
                <a16:creationId xmlns:a16="http://schemas.microsoft.com/office/drawing/2014/main" id="{BA199027-B95E-E7D8-D7B3-C2192C7F9C94}"/>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spTree>
    <p:extLst>
      <p:ext uri="{BB962C8B-B14F-4D97-AF65-F5344CB8AC3E}">
        <p14:creationId xmlns:p14="http://schemas.microsoft.com/office/powerpoint/2010/main" val="3240434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9BA46E-1827-39BC-88C2-A45CB3FB86F3}"/>
              </a:ext>
            </a:extLst>
          </p:cNvPr>
          <p:cNvSpPr>
            <a:spLocks noGrp="1"/>
          </p:cNvSpPr>
          <p:nvPr>
            <p:ph type="title"/>
          </p:nvPr>
        </p:nvSpPr>
        <p:spPr/>
        <p:txBody>
          <a:bodyPr/>
          <a:lstStyle/>
          <a:p>
            <a:r>
              <a:rPr lang="he-IL" dirty="0"/>
              <a:t>אתגרים </a:t>
            </a:r>
          </a:p>
        </p:txBody>
      </p:sp>
      <p:graphicFrame>
        <p:nvGraphicFramePr>
          <p:cNvPr id="7" name="מציין מיקום תוכן 6">
            <a:extLst>
              <a:ext uri="{FF2B5EF4-FFF2-40B4-BE49-F238E27FC236}">
                <a16:creationId xmlns:a16="http://schemas.microsoft.com/office/drawing/2014/main" id="{14754913-A4F2-C03E-72B4-1FD53E0A6E9F}"/>
              </a:ext>
            </a:extLst>
          </p:cNvPr>
          <p:cNvGraphicFramePr>
            <a:graphicFrameLocks noGrp="1"/>
          </p:cNvGraphicFramePr>
          <p:nvPr>
            <p:ph idx="1"/>
            <p:extLst>
              <p:ext uri="{D42A27DB-BD31-4B8C-83A1-F6EECF244321}">
                <p14:modId xmlns:p14="http://schemas.microsoft.com/office/powerpoint/2010/main" val="4266925141"/>
              </p:ext>
            </p:extLst>
          </p:nvPr>
        </p:nvGraphicFramePr>
        <p:xfrm>
          <a:off x="1036638"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76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BEBFAB-1547-3D95-DA02-7768FE551D7E}"/>
              </a:ext>
            </a:extLst>
          </p:cNvPr>
          <p:cNvSpPr>
            <a:spLocks noGrp="1"/>
          </p:cNvSpPr>
          <p:nvPr>
            <p:ph type="title"/>
          </p:nvPr>
        </p:nvSpPr>
        <p:spPr/>
        <p:txBody>
          <a:bodyPr/>
          <a:lstStyle/>
          <a:p>
            <a:r>
              <a:rPr lang="he-IL" dirty="0"/>
              <a:t>מה עזר- ומה התגלה?</a:t>
            </a:r>
          </a:p>
        </p:txBody>
      </p:sp>
      <p:sp>
        <p:nvSpPr>
          <p:cNvPr id="3" name="מציין מיקום תוכן 2">
            <a:extLst>
              <a:ext uri="{FF2B5EF4-FFF2-40B4-BE49-F238E27FC236}">
                <a16:creationId xmlns:a16="http://schemas.microsoft.com/office/drawing/2014/main" id="{1F223E81-DEEA-2C6D-94B7-A33D8A9D3024}"/>
              </a:ext>
            </a:extLst>
          </p:cNvPr>
          <p:cNvSpPr>
            <a:spLocks noGrp="1"/>
          </p:cNvSpPr>
          <p:nvPr>
            <p:ph idx="1"/>
          </p:nvPr>
        </p:nvSpPr>
        <p:spPr>
          <a:xfrm flipH="1">
            <a:off x="1066800" y="2077379"/>
            <a:ext cx="10058400" cy="3760891"/>
          </a:xfrm>
        </p:spPr>
        <p:txBody>
          <a:bodyPr>
            <a:normAutofit/>
          </a:bodyPr>
          <a:lstStyle/>
          <a:p>
            <a:r>
              <a:rPr lang="he-IL" dirty="0"/>
              <a:t> מדידת חוסן ושחיקה מהווה כלי עבודה משמעותי באיתור, מיפוי ואפיון אזורי שחיקה, איתור</a:t>
            </a:r>
          </a:p>
          <a:p>
            <a:r>
              <a:rPr lang="he-IL" dirty="0"/>
              <a:t>תחומי התערבות נדרשים ויצירת מדד המאפשר לבחון שיפור ושינוי לאורך זמן. מעבר לשאלון</a:t>
            </a:r>
          </a:p>
          <a:p>
            <a:r>
              <a:rPr lang="he-IL" dirty="0"/>
              <a:t>השחיקה, כלל שאלות העוסקות בגורמי לחץ ושחיקה.</a:t>
            </a:r>
          </a:p>
          <a:p>
            <a:r>
              <a:rPr lang="he-IL" dirty="0"/>
              <a:t>פרק זה משקף 'כבנק רעיונות לפעילויות אפשריות ומרכזיות להסקת תוצאות בפרויקט הנוכחי ואומנה שיתקבלו תוצאות שמצביעות  על צורך בהתערבות ושיפור. כמובן שהפעילויות המוצעות מהוות דוגמאות וגירוי ראשוני לכווני פעולה אפשריים. כל ארגון וכל יחידה יצטרכו לשקול התאמה, לפתח ולהוסיף דרכי התמודדות ופעולה. יחד אם זאת, יתכן ותמצאו ליציאה ממוקדת יותר למסע שיפור, התמודדות ושינוי.</a:t>
            </a:r>
          </a:p>
        </p:txBody>
      </p:sp>
      <p:sp>
        <p:nvSpPr>
          <p:cNvPr id="4" name="מציין מיקום של תאריך 3">
            <a:extLst>
              <a:ext uri="{FF2B5EF4-FFF2-40B4-BE49-F238E27FC236}">
                <a16:creationId xmlns:a16="http://schemas.microsoft.com/office/drawing/2014/main" id="{8C35B290-D9AA-1E1A-4FD2-A2994734E556}"/>
              </a:ext>
            </a:extLst>
          </p:cNvPr>
          <p:cNvSpPr>
            <a:spLocks noGrp="1"/>
          </p:cNvSpPr>
          <p:nvPr>
            <p:ph type="dt" sz="half" idx="10"/>
          </p:nvPr>
        </p:nvSpPr>
        <p:spPr/>
        <p:txBody>
          <a:bodyPr/>
          <a:lstStyle/>
          <a:p>
            <a:pPr rtl="1"/>
            <a:endParaRPr lang="en-US" dirty="0"/>
          </a:p>
        </p:txBody>
      </p:sp>
    </p:spTree>
    <p:extLst>
      <p:ext uri="{BB962C8B-B14F-4D97-AF65-F5344CB8AC3E}">
        <p14:creationId xmlns:p14="http://schemas.microsoft.com/office/powerpoint/2010/main" val="179188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4BE472-27D9-BDED-3663-55924A5B41D3}"/>
              </a:ext>
            </a:extLst>
          </p:cNvPr>
          <p:cNvSpPr>
            <a:spLocks noGrp="1"/>
          </p:cNvSpPr>
          <p:nvPr>
            <p:ph type="title"/>
          </p:nvPr>
        </p:nvSpPr>
        <p:spPr/>
        <p:txBody>
          <a:bodyPr>
            <a:normAutofit/>
          </a:bodyPr>
          <a:lstStyle/>
          <a:p>
            <a:r>
              <a:rPr lang="he-IL" sz="3600" dirty="0"/>
              <a:t>מסקנות, לקחים, תובנות מיישום הנושא</a:t>
            </a:r>
          </a:p>
        </p:txBody>
      </p:sp>
      <p:sp>
        <p:nvSpPr>
          <p:cNvPr id="3" name="מציין מיקום תוכן 2">
            <a:extLst>
              <a:ext uri="{FF2B5EF4-FFF2-40B4-BE49-F238E27FC236}">
                <a16:creationId xmlns:a16="http://schemas.microsoft.com/office/drawing/2014/main" id="{E47755B5-5BD8-513E-7EE2-DEEFEAF7B4DD}"/>
              </a:ext>
            </a:extLst>
          </p:cNvPr>
          <p:cNvSpPr>
            <a:spLocks noGrp="1"/>
          </p:cNvSpPr>
          <p:nvPr>
            <p:ph idx="1"/>
          </p:nvPr>
        </p:nvSpPr>
        <p:spPr/>
        <p:txBody>
          <a:bodyPr>
            <a:normAutofit fontScale="70000" lnSpcReduction="20000"/>
          </a:bodyPr>
          <a:lstStyle/>
          <a:p>
            <a:r>
              <a:rPr lang="he-IL" dirty="0"/>
              <a:t>המטרה העומדת מאחורי התוכניות להתערבות  הנוכחית היא בעצם לטפח הרגש של העובד, להפחית הרגש השלילי, והשחיקה\ הן לסייע בזיהוי וניהול רגשות והשפעותיהן הן על האדם עצמו והן על אנשים סביבו. </a:t>
            </a:r>
          </a:p>
          <a:p>
            <a:r>
              <a:rPr lang="he-IL" dirty="0"/>
              <a:t>בתוכניות אלה נעשית בדרך כלל גם הכשרה ספציפית בכישורים שהם מלמדים  הפרט לזהות את רגשותיהם השליליים ולעבוד על הפחתת הרגש דרך מודל הישראלי של - מודל </a:t>
            </a:r>
            <a:r>
              <a:rPr lang="he-IL" dirty="0" err="1">
                <a:solidFill>
                  <a:srgbClr val="0070C0"/>
                </a:solidFill>
              </a:rPr>
              <a:t>גש"ר</a:t>
            </a:r>
            <a:r>
              <a:rPr lang="he-IL" dirty="0">
                <a:solidFill>
                  <a:srgbClr val="0070C0"/>
                </a:solidFill>
              </a:rPr>
              <a:t> </a:t>
            </a:r>
            <a:r>
              <a:rPr lang="he-IL" dirty="0" err="1">
                <a:solidFill>
                  <a:srgbClr val="0070C0"/>
                </a:solidFill>
              </a:rPr>
              <a:t>מאח"ד</a:t>
            </a:r>
            <a:r>
              <a:rPr lang="he-IL" dirty="0">
                <a:solidFill>
                  <a:srgbClr val="0070C0"/>
                </a:solidFill>
              </a:rPr>
              <a:t> </a:t>
            </a:r>
            <a:r>
              <a:rPr lang="he-IL" dirty="0"/>
              <a:t>–התמודדות עם מצבי לחץ, מודל זה פותח על מנת לעזור לאנשים החווים לחץ, משבר, אי ודאות וחרדות להתמודד עם התחושות קשות. המודל מבוסס על שישה מרכיבים (משאבים או עוגנים) כדי לעזור להתמודדות הייחודית של האדם החווה קושי או משבר להתמודד עם תחושת איום במצבי דחק שונים. המודל באנגלית:</a:t>
            </a:r>
          </a:p>
          <a:p>
            <a:r>
              <a:rPr lang="en-US" dirty="0"/>
              <a:t>Affect : </a:t>
            </a:r>
            <a:r>
              <a:rPr lang="he-IL" dirty="0"/>
              <a:t>רגש</a:t>
            </a:r>
          </a:p>
          <a:p>
            <a:r>
              <a:rPr lang="en-US" dirty="0"/>
              <a:t>Social: </a:t>
            </a:r>
            <a:r>
              <a:rPr lang="he-IL" dirty="0"/>
              <a:t>חברה, תפקיד, שייכות, ארגון חברתי</a:t>
            </a:r>
          </a:p>
          <a:p>
            <a:r>
              <a:rPr lang="en-US" dirty="0" err="1"/>
              <a:t>Imaginition</a:t>
            </a:r>
            <a:r>
              <a:rPr lang="en-US" dirty="0"/>
              <a:t>: </a:t>
            </a:r>
            <a:r>
              <a:rPr lang="he-IL" dirty="0"/>
              <a:t>דמיון, יצירתיות</a:t>
            </a:r>
          </a:p>
          <a:p>
            <a:r>
              <a:rPr lang="en-US" dirty="0" err="1"/>
              <a:t>Cogition</a:t>
            </a:r>
            <a:r>
              <a:rPr lang="en-US" dirty="0"/>
              <a:t>: </a:t>
            </a:r>
            <a:r>
              <a:rPr lang="he-IL" dirty="0"/>
              <a:t>הכרה, מציאות, מחשבה</a:t>
            </a:r>
          </a:p>
          <a:p>
            <a:r>
              <a:rPr lang="en-US" dirty="0"/>
              <a:t>Physiology: </a:t>
            </a:r>
            <a:r>
              <a:rPr lang="he-IL" dirty="0"/>
              <a:t>פעילות פיזית הקשורה בהפעלת הגוף</a:t>
            </a:r>
          </a:p>
          <a:p>
            <a:r>
              <a:rPr lang="he-IL" dirty="0"/>
              <a:t>ובכך,  באימון האישי,  מפחיתים לחץ ושחיקה, והתוצאה תהיה  שהעובד ייתן לאחרים תחושות של תשומת לב, הקשבה, כבוד, אמון, אמפתיה ודאגה- וטיפול איכותי יותר למטופל.</a:t>
            </a:r>
          </a:p>
        </p:txBody>
      </p:sp>
      <p:sp>
        <p:nvSpPr>
          <p:cNvPr id="4" name="מציין מיקום של תאריך 3">
            <a:extLst>
              <a:ext uri="{FF2B5EF4-FFF2-40B4-BE49-F238E27FC236}">
                <a16:creationId xmlns:a16="http://schemas.microsoft.com/office/drawing/2014/main" id="{CB528376-2D3D-B29D-84AD-0D8FE103875E}"/>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spTree>
    <p:extLst>
      <p:ext uri="{BB962C8B-B14F-4D97-AF65-F5344CB8AC3E}">
        <p14:creationId xmlns:p14="http://schemas.microsoft.com/office/powerpoint/2010/main" val="86666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1B97CF3-9052-7278-A347-2B9A18617BE1}"/>
              </a:ext>
            </a:extLst>
          </p:cNvPr>
          <p:cNvSpPr>
            <a:spLocks noGrp="1"/>
          </p:cNvSpPr>
          <p:nvPr>
            <p:ph idx="1"/>
          </p:nvPr>
        </p:nvSpPr>
        <p:spPr/>
        <p:txBody>
          <a:bodyPr/>
          <a:lstStyle/>
          <a:p>
            <a:r>
              <a:rPr lang="he-IL" dirty="0"/>
              <a:t>"איננו יכולים למנוע מציפורי הצער, הסבל והכאב </a:t>
            </a:r>
          </a:p>
          <a:p>
            <a:r>
              <a:rPr lang="he-IL" dirty="0"/>
              <a:t>אנחנו רק יכולים למנוע מהם לבנות קינים בשערות ראשינו"</a:t>
            </a:r>
          </a:p>
          <a:p>
            <a:r>
              <a:rPr lang="he-IL" dirty="0"/>
              <a:t>(קונפוציוס)</a:t>
            </a:r>
          </a:p>
        </p:txBody>
      </p:sp>
      <p:sp>
        <p:nvSpPr>
          <p:cNvPr id="4" name="מציין מיקום של תאריך 3">
            <a:extLst>
              <a:ext uri="{FF2B5EF4-FFF2-40B4-BE49-F238E27FC236}">
                <a16:creationId xmlns:a16="http://schemas.microsoft.com/office/drawing/2014/main" id="{64949CF8-CD25-C6EB-637D-A3F27870BE31}"/>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spTree>
    <p:extLst>
      <p:ext uri="{BB962C8B-B14F-4D97-AF65-F5344CB8AC3E}">
        <p14:creationId xmlns:p14="http://schemas.microsoft.com/office/powerpoint/2010/main" val="3254241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סרטון חזק להתמודדות במצבי לחץ - YouTube">
            <a:extLst>
              <a:ext uri="{FF2B5EF4-FFF2-40B4-BE49-F238E27FC236}">
                <a16:creationId xmlns:a16="http://schemas.microsoft.com/office/drawing/2014/main" id="{8047DDF4-3F1F-E84D-485E-16E57E341F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193" y="46037"/>
            <a:ext cx="12031038" cy="622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444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9A8F2C-63D4-18BA-19C2-CA49265089AD}"/>
              </a:ext>
            </a:extLst>
          </p:cNvPr>
          <p:cNvSpPr>
            <a:spLocks noGrp="1"/>
          </p:cNvSpPr>
          <p:nvPr>
            <p:ph type="title"/>
          </p:nvPr>
        </p:nvSpPr>
        <p:spPr/>
        <p:txBody>
          <a:bodyPr/>
          <a:lstStyle/>
          <a:p>
            <a:r>
              <a:rPr lang="he-IL" dirty="0"/>
              <a:t>מודל של גשר מאחד</a:t>
            </a:r>
          </a:p>
        </p:txBody>
      </p:sp>
      <p:sp>
        <p:nvSpPr>
          <p:cNvPr id="3" name="מציין מיקום תוכן 2">
            <a:extLst>
              <a:ext uri="{FF2B5EF4-FFF2-40B4-BE49-F238E27FC236}">
                <a16:creationId xmlns:a16="http://schemas.microsoft.com/office/drawing/2014/main" id="{DBEAFCB3-F309-EAFF-677C-4887B064B50E}"/>
              </a:ext>
            </a:extLst>
          </p:cNvPr>
          <p:cNvSpPr>
            <a:spLocks noGrp="1"/>
          </p:cNvSpPr>
          <p:nvPr>
            <p:ph idx="1"/>
          </p:nvPr>
        </p:nvSpPr>
        <p:spPr/>
        <p:txBody>
          <a:bodyPr>
            <a:normAutofit fontScale="70000" lnSpcReduction="20000"/>
          </a:bodyPr>
          <a:lstStyle/>
          <a:p>
            <a:r>
              <a:rPr lang="he-IL" dirty="0"/>
              <a:t>גוף – בריאות הגוף, התמודדות עם תחושות גופניות הקשורות לחרדה או למשבר. כאשר אנחנו בלח או במשבר גם גופנו מגיב לכך ומתמודד בדפיקות לב, עומס, כאב ואף קשיים בשינה. התמודדות זו מאפשרת לאדם לעזור לעצמו דרך התמודדות גופנית עם הקושי: למשל ביצוע תרגילים גופניים שונים, טיפול גופני, </a:t>
            </a:r>
            <a:r>
              <a:rPr lang="he-IL" dirty="0" err="1"/>
              <a:t>הרפייה</a:t>
            </a:r>
            <a:r>
              <a:rPr lang="he-IL" dirty="0"/>
              <a:t> גופנית ועוד.</a:t>
            </a:r>
          </a:p>
          <a:p>
            <a:endParaRPr lang="he-IL" dirty="0"/>
          </a:p>
          <a:p>
            <a:r>
              <a:rPr lang="he-IL" dirty="0"/>
              <a:t>שכל – שימוש במשאב לוגי על מנת לפתור בעיות</a:t>
            </a:r>
          </a:p>
          <a:p>
            <a:r>
              <a:rPr lang="he-IL" dirty="0"/>
              <a:t>לכולנו קיימת היכולת לחשוב באופן לוגי על הדברים אך לעיתים בעיקר במצבי לחץ גם החשיבה </a:t>
            </a:r>
            <a:r>
              <a:rPr lang="he-IL" dirty="0" err="1"/>
              <a:t>הקוגניטבית</a:t>
            </a:r>
            <a:r>
              <a:rPr lang="he-IL" dirty="0"/>
              <a:t> הלוגית נפגעת וקשה לחשוב בבהירות ולראות את הפתרון והדברים כמות שהם . ניתן להעריך את הדברים באופן רציונלי, להתמודד באמצעות החשיבה הקוגניטיבית וההכרתית עם הקושי ולמצוא את </a:t>
            </a:r>
            <a:r>
              <a:rPr lang="he-IL" dirty="0" err="1"/>
              <a:t>הפיתרונות</a:t>
            </a:r>
            <a:r>
              <a:rPr lang="he-IL" dirty="0"/>
              <a:t> למשבר או לתחושות באופן לוגי וקוהרנטי.</a:t>
            </a:r>
          </a:p>
          <a:p>
            <a:endParaRPr lang="he-IL" dirty="0"/>
          </a:p>
          <a:p>
            <a:r>
              <a:rPr lang="he-IL" dirty="0"/>
              <a:t>רגש – לחץ וחרדה הם כר פורה ליצירת רגשות סותרים מבלבלים המייצרים תחושה של סבל וכאב. תחושות קשות של חרדה. במקרה זה אפשר לעזור לאדם להתמודד באמצעות </a:t>
            </a:r>
            <a:r>
              <a:rPr lang="he-IL" dirty="0" err="1"/>
              <a:t>אירגון</a:t>
            </a:r>
            <a:r>
              <a:rPr lang="he-IL" dirty="0"/>
              <a:t> הרגשות, הבנתם, הכרה בהם וקריאה בשמותיהם. דרכים אחרות לעזור לאדם להוציא רגש ולארגן אותו: יצירה, כתיבה, תרפיה באמנות. ביטוי הרגשות וקריאתם בשם עוזרת לנו להתבונן בהם. כתיבה </a:t>
            </a:r>
            <a:r>
              <a:rPr lang="he-IL" dirty="0" err="1"/>
              <a:t>אינטואיטבית</a:t>
            </a:r>
            <a:r>
              <a:rPr lang="he-IL" dirty="0"/>
              <a:t> יכולה לעזור לנו לארגן אותם מחדש ולבטא אותם מול הדף, שיתוף חברים ברגשות, ציור ודיבור עליהם יכול להקל ולעזור לארגנם.</a:t>
            </a:r>
          </a:p>
        </p:txBody>
      </p:sp>
      <p:sp>
        <p:nvSpPr>
          <p:cNvPr id="4" name="מציין מיקום של תאריך 3">
            <a:extLst>
              <a:ext uri="{FF2B5EF4-FFF2-40B4-BE49-F238E27FC236}">
                <a16:creationId xmlns:a16="http://schemas.microsoft.com/office/drawing/2014/main" id="{EF5C7D50-9FD5-FDCE-A400-5231ADFD7EE9}"/>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pic>
        <p:nvPicPr>
          <p:cNvPr id="5" name="תמונה 4">
            <a:extLst>
              <a:ext uri="{FF2B5EF4-FFF2-40B4-BE49-F238E27FC236}">
                <a16:creationId xmlns:a16="http://schemas.microsoft.com/office/drawing/2014/main" id="{F7D4598A-C8F0-9814-3138-88D83A2887DF}"/>
              </a:ext>
            </a:extLst>
          </p:cNvPr>
          <p:cNvPicPr>
            <a:picLocks noChangeAspect="1"/>
          </p:cNvPicPr>
          <p:nvPr/>
        </p:nvPicPr>
        <p:blipFill>
          <a:blip r:embed="rId2"/>
          <a:stretch>
            <a:fillRect/>
          </a:stretch>
        </p:blipFill>
        <p:spPr>
          <a:xfrm>
            <a:off x="11094720" y="1"/>
            <a:ext cx="1097280" cy="6858000"/>
          </a:xfrm>
          <a:prstGeom prst="rect">
            <a:avLst/>
          </a:prstGeom>
        </p:spPr>
      </p:pic>
    </p:spTree>
    <p:extLst>
      <p:ext uri="{BB962C8B-B14F-4D97-AF65-F5344CB8AC3E}">
        <p14:creationId xmlns:p14="http://schemas.microsoft.com/office/powerpoint/2010/main" val="197512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מלבן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כותרת 1">
            <a:extLst>
              <a:ext uri="{FF2B5EF4-FFF2-40B4-BE49-F238E27FC236}">
                <a16:creationId xmlns:a16="http://schemas.microsoft.com/office/drawing/2014/main" id="{9AB2EA78-AEB3-469B-9025-3B17201A457B}"/>
              </a:ext>
            </a:extLst>
          </p:cNvPr>
          <p:cNvSpPr>
            <a:spLocks noGrp="1"/>
          </p:cNvSpPr>
          <p:nvPr>
            <p:ph type="ctrTitle"/>
          </p:nvPr>
        </p:nvSpPr>
        <p:spPr>
          <a:xfrm flipH="1">
            <a:off x="1036320" y="758952"/>
            <a:ext cx="10058400" cy="3892168"/>
          </a:xfrm>
        </p:spPr>
        <p:txBody>
          <a:bodyPr rtlCol="1" anchor="ctr">
            <a:noAutofit/>
          </a:bodyPr>
          <a:lstStyle/>
          <a:p>
            <a:pPr lvl="0" algn="just" rtl="1"/>
            <a:r>
              <a:rPr lang="he-IL" sz="2800" i="1" dirty="0">
                <a:solidFill>
                  <a:srgbClr val="FFFFFF"/>
                </a:solidFill>
                <a:latin typeface="Tahoma" panose="020B0604030504040204" pitchFamily="34" charset="0"/>
                <a:ea typeface="Tahoma" panose="020B0604030504040204" pitchFamily="34" charset="0"/>
                <a:cs typeface="Tahoma" panose="020B0604030504040204" pitchFamily="34" charset="0"/>
              </a:rPr>
              <a:t>למושג שחיקה, הנקרא באנגלית </a:t>
            </a:r>
            <a:r>
              <a:rPr lang="en-US" sz="2800" i="1" dirty="0">
                <a:solidFill>
                  <a:srgbClr val="FFFFFF"/>
                </a:solidFill>
                <a:latin typeface="Tahoma" panose="020B0604030504040204" pitchFamily="34" charset="0"/>
                <a:ea typeface="Tahoma" panose="020B0604030504040204" pitchFamily="34" charset="0"/>
                <a:cs typeface="Tahoma" panose="020B0604030504040204" pitchFamily="34" charset="0"/>
              </a:rPr>
              <a:t>Burnout </a:t>
            </a:r>
            <a:r>
              <a:rPr lang="he-IL" sz="2800" i="1" dirty="0">
                <a:solidFill>
                  <a:srgbClr val="FFFFFF"/>
                </a:solidFill>
                <a:latin typeface="Tahoma" panose="020B0604030504040204" pitchFamily="34" charset="0"/>
                <a:ea typeface="Tahoma" panose="020B0604030504040204" pitchFamily="34" charset="0"/>
                <a:cs typeface="Tahoma" panose="020B0604030504040204" pitchFamily="34" charset="0"/>
              </a:rPr>
              <a:t>שפירושו דעיכה, קודמת האש. כדי שתהיה דעיכה חייבת להיות אש לפני כן. האנשים המועדים ביותר להישחק הם דווקא האנשים הנלהבים, בעלי היוזמה, הרוח החלוצית והמרץ, אנשים שרוצים לעזור ומלאים בלהט וברגש</a:t>
            </a:r>
            <a:r>
              <a:rPr lang="en-US" sz="2800" i="1" dirty="0">
                <a:solidFill>
                  <a:srgbClr val="FFFFFF"/>
                </a:solidFill>
                <a:latin typeface="Tahoma" panose="020B0604030504040204" pitchFamily="34" charset="0"/>
                <a:ea typeface="Tahoma" panose="020B0604030504040204" pitchFamily="34" charset="0"/>
                <a:cs typeface="Tahoma" panose="020B0604030504040204" pitchFamily="34" charset="0"/>
              </a:rPr>
              <a:t>Pines &amp; Aronson, 1988).</a:t>
            </a:r>
            <a:r>
              <a:rPr lang="he-IL" sz="2800" i="1" dirty="0">
                <a:solidFill>
                  <a:srgbClr val="FFFFFF"/>
                </a:solidFill>
                <a:latin typeface="Tahoma" panose="020B0604030504040204" pitchFamily="34" charset="0"/>
                <a:ea typeface="Tahoma" panose="020B0604030504040204" pitchFamily="34" charset="0"/>
                <a:cs typeface="Tahoma" panose="020B0604030504040204" pitchFamily="34" charset="0"/>
              </a:rPr>
              <a:t> ).</a:t>
            </a:r>
            <a:br>
              <a:rPr lang="en-US" sz="2800" i="1"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sz="2800" i="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he-IL" sz="2800" i="1" dirty="0">
                <a:solidFill>
                  <a:srgbClr val="FFFFFF"/>
                </a:solidFill>
                <a:latin typeface="Tahoma" panose="020B0604030504040204" pitchFamily="34" charset="0"/>
                <a:ea typeface="Tahoma" panose="020B0604030504040204" pitchFamily="34" charset="0"/>
                <a:cs typeface="Tahoma" panose="020B0604030504040204" pitchFamily="34" charset="0"/>
              </a:rPr>
              <a:t>שחיקה נחווית כתחושת תשישות נפשית, גופנית ושכלית, הנגרמת מרמת עומס נפשי מתמיד ומתמשך. תשישות נפשית היא המרכיב המרכזי, הדומיננטי והמשמעותי ביותר של שחיקה והממד המהותי ביותר שלהם</a:t>
            </a:r>
            <a:r>
              <a:rPr lang="en-US" sz="2800" i="1" dirty="0" err="1">
                <a:solidFill>
                  <a:srgbClr val="FFFFFF"/>
                </a:solidFill>
                <a:latin typeface="Tahoma" panose="020B0604030504040204" pitchFamily="34" charset="0"/>
                <a:ea typeface="Tahoma" panose="020B0604030504040204" pitchFamily="34" charset="0"/>
                <a:cs typeface="Tahoma" panose="020B0604030504040204" pitchFamily="34" charset="0"/>
              </a:rPr>
              <a:t>nes</a:t>
            </a:r>
            <a:r>
              <a:rPr lang="en-US" sz="2800" i="1" dirty="0">
                <a:solidFill>
                  <a:srgbClr val="FFFFFF"/>
                </a:solidFill>
                <a:latin typeface="Tahoma" panose="020B0604030504040204" pitchFamily="34" charset="0"/>
                <a:ea typeface="Tahoma" panose="020B0604030504040204" pitchFamily="34" charset="0"/>
                <a:cs typeface="Tahoma" panose="020B0604030504040204" pitchFamily="34" charset="0"/>
              </a:rPr>
              <a:t> &amp; Aronson, 1988).</a:t>
            </a:r>
            <a:r>
              <a:rPr lang="he-IL" sz="2800" i="1" dirty="0">
                <a:solidFill>
                  <a:srgbClr val="FFFFFF"/>
                </a:solidFill>
                <a:latin typeface="Tahoma" panose="020B0604030504040204" pitchFamily="34" charset="0"/>
                <a:ea typeface="Tahoma" panose="020B0604030504040204" pitchFamily="34" charset="0"/>
                <a:cs typeface="Tahoma" panose="020B0604030504040204" pitchFamily="34" charset="0"/>
              </a:rPr>
              <a:t>).</a:t>
            </a:r>
            <a:br>
              <a:rPr lang="en-US" sz="2800" i="1" dirty="0">
                <a:solidFill>
                  <a:srgbClr val="FFFFFF"/>
                </a:solidFill>
                <a:latin typeface="Tahoma" panose="020B0604030504040204" pitchFamily="34" charset="0"/>
                <a:ea typeface="Tahoma" panose="020B0604030504040204" pitchFamily="34" charset="0"/>
                <a:cs typeface="Tahoma" panose="020B0604030504040204" pitchFamily="34" charset="0"/>
              </a:rPr>
            </a:br>
            <a:endParaRPr lang="he" sz="2800" i="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49" name="מלבן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541"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כותרת משנה 2">
            <a:extLst>
              <a:ext uri="{FF2B5EF4-FFF2-40B4-BE49-F238E27FC236}">
                <a16:creationId xmlns:a16="http://schemas.microsoft.com/office/drawing/2014/main" id="{255E1F2F-E259-4EA8-9FFD-3A10AF541859}"/>
              </a:ext>
            </a:extLst>
          </p:cNvPr>
          <p:cNvSpPr>
            <a:spLocks noGrp="1"/>
          </p:cNvSpPr>
          <p:nvPr>
            <p:ph type="subTitle" idx="1"/>
          </p:nvPr>
        </p:nvSpPr>
        <p:spPr>
          <a:xfrm flipH="1">
            <a:off x="1033549" y="5225240"/>
            <a:ext cx="10058400" cy="1143000"/>
          </a:xfrm>
        </p:spPr>
        <p:txBody>
          <a:bodyPr rtlCol="1">
            <a:normAutofit/>
          </a:bodyPr>
          <a:lstStyle/>
          <a:p>
            <a:pPr algn="r" rtl="1"/>
            <a:r>
              <a:rPr lang="he-IL" dirty="0">
                <a:solidFill>
                  <a:srgbClr val="FFFFFF"/>
                </a:solidFill>
                <a:latin typeface="Tahoma" panose="020B0604030504040204" pitchFamily="34" charset="0"/>
                <a:ea typeface="Tahoma" panose="020B0604030504040204" pitchFamily="34" charset="0"/>
                <a:cs typeface="Tahoma" panose="020B0604030504040204" pitchFamily="34" charset="0"/>
              </a:rPr>
              <a:t>שחיקה</a:t>
            </a:r>
            <a:endParaRPr lang="he"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4" name="תמונה 3">
            <a:extLst>
              <a:ext uri="{FF2B5EF4-FFF2-40B4-BE49-F238E27FC236}">
                <a16:creationId xmlns:a16="http://schemas.microsoft.com/office/drawing/2014/main" id="{C034D528-EC8F-4CB8-CC0E-4A55C15E6AAE}"/>
              </a:ext>
            </a:extLst>
          </p:cNvPr>
          <p:cNvPicPr>
            <a:picLocks noChangeAspect="1"/>
          </p:cNvPicPr>
          <p:nvPr/>
        </p:nvPicPr>
        <p:blipFill>
          <a:blip r:embed="rId2"/>
          <a:stretch>
            <a:fillRect/>
          </a:stretch>
        </p:blipFill>
        <p:spPr>
          <a:xfrm>
            <a:off x="597186" y="5095875"/>
            <a:ext cx="2819400" cy="1619250"/>
          </a:xfrm>
          <a:prstGeom prst="rect">
            <a:avLst/>
          </a:prstGeom>
        </p:spPr>
      </p:pic>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2E7F04-A6AB-21E6-82F0-FA05A16AAFC9}"/>
              </a:ext>
            </a:extLst>
          </p:cNvPr>
          <p:cNvSpPr>
            <a:spLocks noGrp="1"/>
          </p:cNvSpPr>
          <p:nvPr>
            <p:ph type="title"/>
          </p:nvPr>
        </p:nvSpPr>
        <p:spPr/>
        <p:txBody>
          <a:bodyPr/>
          <a:lstStyle/>
          <a:p>
            <a:r>
              <a:rPr lang="he-IL" dirty="0"/>
              <a:t>גשר מאחד</a:t>
            </a:r>
          </a:p>
        </p:txBody>
      </p:sp>
      <p:sp>
        <p:nvSpPr>
          <p:cNvPr id="3" name="מציין מיקום תוכן 2">
            <a:extLst>
              <a:ext uri="{FF2B5EF4-FFF2-40B4-BE49-F238E27FC236}">
                <a16:creationId xmlns:a16="http://schemas.microsoft.com/office/drawing/2014/main" id="{D12266BE-525C-3539-D886-3E2D4D5FECFC}"/>
              </a:ext>
            </a:extLst>
          </p:cNvPr>
          <p:cNvSpPr>
            <a:spLocks noGrp="1"/>
          </p:cNvSpPr>
          <p:nvPr>
            <p:ph idx="1"/>
          </p:nvPr>
        </p:nvSpPr>
        <p:spPr/>
        <p:txBody>
          <a:bodyPr>
            <a:normAutofit fontScale="70000" lnSpcReduction="20000"/>
          </a:bodyPr>
          <a:lstStyle/>
          <a:p>
            <a:r>
              <a:rPr lang="he-IL" dirty="0"/>
              <a:t>משפחה – מערכת תמיכה משפחתית, עוגן משפחתי יכול לעזור רבות במקרים שבהם לאדם יש משפחה או דמות תומכת בתוך המשפחה.</a:t>
            </a:r>
          </a:p>
          <a:p>
            <a:endParaRPr lang="he-IL" dirty="0"/>
          </a:p>
          <a:p>
            <a:r>
              <a:rPr lang="he-IL" dirty="0"/>
              <a:t>אמונה - זהו למעשה אחד המשאבים שיש בהם כוח עצום. כאשר האדם מגלה בעצמו עוגנים שונים כמו אמונה בקיומו של אל מגן, אמונה בהגנה של חבר או אדם אחר התומך בו ואף ניתנת לו היכולת להאמין בעצמו, משאב זה יוצר כלי חיוני ועוצמתי מאוד להתמודד עם תחושות כמו אי ודאות וחרדה. שימוש במשאב זה יכול לבוא לידי ביטוי בכתיבה, ניסוח תפילה, טיפוח התקווה והאמונה הקיימת.</a:t>
            </a:r>
          </a:p>
          <a:p>
            <a:endParaRPr lang="he-IL" dirty="0"/>
          </a:p>
          <a:p>
            <a:r>
              <a:rPr lang="he-IL" dirty="0"/>
              <a:t>חברה – שיתוף בקשיים, בקשת עזרה, בקשת תמיכה, שיתוף באחריות</a:t>
            </a:r>
          </a:p>
          <a:p>
            <a:r>
              <a:rPr lang="he-IL" dirty="0"/>
              <a:t>קשרים בתוך הקהילה וכן קשרים חברתיים ותמיכה הם משאב חיוני עבור כמעט כל אדם, בעיקר אלו הנמצאים בתקופות של לחץ וחרדה או משבר. היכולת לבקש עזרה מאחרים, לקיים קשרים חברתיים ואף עידוד האדם לעזור בעצמו לקהילה ולאחרים, יכול לייצר תחושה של כוחות ואמונה פנימית בכוחותיו, היכולת לעזור לאחרים מסוגלת לייצר תחושה של שליטה בעיקר כאשר אדם מרגיש תחושות שונות של אי ודאות ופסימיות. היכולת להנהיג, לקיים קשרים. ניתן להתחיל במעגל קטן ולהרחיבו למעגל של קבוצה וקהילה גדולים יותר.</a:t>
            </a:r>
          </a:p>
          <a:p>
            <a:endParaRPr lang="he-IL" dirty="0"/>
          </a:p>
          <a:p>
            <a:r>
              <a:rPr lang="he-IL" dirty="0"/>
              <a:t>דמיון – שימוש בדמיון, באינטואיציה, שימוש ביצירתיות וכן בהומור כדי להתמודד עם המשבר</a:t>
            </a:r>
          </a:p>
        </p:txBody>
      </p:sp>
      <p:sp>
        <p:nvSpPr>
          <p:cNvPr id="4" name="מציין מיקום של תאריך 3">
            <a:extLst>
              <a:ext uri="{FF2B5EF4-FFF2-40B4-BE49-F238E27FC236}">
                <a16:creationId xmlns:a16="http://schemas.microsoft.com/office/drawing/2014/main" id="{8BA4852C-0DF1-0405-B46A-D267CBBA7984}"/>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pic>
        <p:nvPicPr>
          <p:cNvPr id="5" name="תמונה 4">
            <a:extLst>
              <a:ext uri="{FF2B5EF4-FFF2-40B4-BE49-F238E27FC236}">
                <a16:creationId xmlns:a16="http://schemas.microsoft.com/office/drawing/2014/main" id="{92369E1F-D6E8-B4E7-8D59-75D6011E17E5}"/>
              </a:ext>
            </a:extLst>
          </p:cNvPr>
          <p:cNvPicPr>
            <a:picLocks noChangeAspect="1"/>
          </p:cNvPicPr>
          <p:nvPr/>
        </p:nvPicPr>
        <p:blipFill>
          <a:blip r:embed="rId2"/>
          <a:stretch>
            <a:fillRect/>
          </a:stretch>
        </p:blipFill>
        <p:spPr>
          <a:xfrm>
            <a:off x="4298772" y="183306"/>
            <a:ext cx="2752725" cy="1657350"/>
          </a:xfrm>
          <a:prstGeom prst="rect">
            <a:avLst/>
          </a:prstGeom>
        </p:spPr>
      </p:pic>
    </p:spTree>
    <p:extLst>
      <p:ext uri="{BB962C8B-B14F-4D97-AF65-F5344CB8AC3E}">
        <p14:creationId xmlns:p14="http://schemas.microsoft.com/office/powerpoint/2010/main" val="246194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91CD70D-EF3A-A8ED-70AE-A67C72A654CE}"/>
              </a:ext>
            </a:extLst>
          </p:cNvPr>
          <p:cNvSpPr>
            <a:spLocks noGrp="1"/>
          </p:cNvSpPr>
          <p:nvPr>
            <p:ph type="title"/>
          </p:nvPr>
        </p:nvSpPr>
        <p:spPr/>
        <p:txBody>
          <a:bodyPr/>
          <a:lstStyle/>
          <a:p>
            <a:r>
              <a:rPr lang="he-IL" dirty="0"/>
              <a:t>לסיכום</a:t>
            </a:r>
          </a:p>
        </p:txBody>
      </p:sp>
      <p:sp>
        <p:nvSpPr>
          <p:cNvPr id="3" name="מציין מיקום תוכן 2">
            <a:extLst>
              <a:ext uri="{FF2B5EF4-FFF2-40B4-BE49-F238E27FC236}">
                <a16:creationId xmlns:a16="http://schemas.microsoft.com/office/drawing/2014/main" id="{DA359D50-000D-3E47-1F9B-840E787881A9}"/>
              </a:ext>
            </a:extLst>
          </p:cNvPr>
          <p:cNvSpPr>
            <a:spLocks noGrp="1"/>
          </p:cNvSpPr>
          <p:nvPr>
            <p:ph idx="1"/>
          </p:nvPr>
        </p:nvSpPr>
        <p:spPr/>
        <p:txBody>
          <a:bodyPr>
            <a:normAutofit fontScale="92500"/>
          </a:bodyPr>
          <a:lstStyle/>
          <a:p>
            <a:pPr algn="just"/>
            <a:r>
              <a:rPr lang="he-IL" dirty="0"/>
              <a:t>התמודדות עם חוסן ושחיקה בעבודה מהווה נושא המחייב התייחסות מערכתית תוך השקעת</a:t>
            </a:r>
          </a:p>
          <a:p>
            <a:pPr algn="just"/>
            <a:r>
              <a:rPr lang="he-IL" dirty="0"/>
              <a:t>משאבי ניהול, מנהיגות והשפעה על התרבות והשיח הארגוני. העיסוק בשחיקה ובעיקר מניעתה</a:t>
            </a:r>
          </a:p>
          <a:p>
            <a:pPr algn="just"/>
            <a:r>
              <a:rPr lang="he-IL" dirty="0"/>
              <a:t>משלב התבוננות מחודשת על תהליכי עבודה, תהליכי ניהול המשאב האנושי, תקינה, תקצוב</a:t>
            </a:r>
          </a:p>
          <a:p>
            <a:pPr algn="just"/>
            <a:r>
              <a:rPr lang="he-IL" dirty="0"/>
              <a:t>וניהול שוטף. כל אלה מחייבים 'מבט על' אינטגרטיבי, מנהיגות כלל ארגונית, ראייה ארוכת טווח</a:t>
            </a:r>
          </a:p>
          <a:p>
            <a:pPr algn="just"/>
            <a:r>
              <a:rPr lang="he-IL" dirty="0"/>
              <a:t>והשקעת משאבים שלא יתאפשרו ללא הובלה ומעורבות של הנהגת הארגון. הפרק הציג את</a:t>
            </a:r>
          </a:p>
          <a:p>
            <a:pPr algn="just"/>
            <a:r>
              <a:rPr lang="he-IL" dirty="0"/>
              <a:t>הדגשים והעקרונות המרכזיים לבניית הנהלה מחויבת ומעורבת לא רק באמירה אל בשותפות</a:t>
            </a:r>
          </a:p>
          <a:p>
            <a:pPr algn="just"/>
            <a:r>
              <a:rPr lang="he-IL" dirty="0"/>
              <a:t>ומעורבות בעשיה. כמו בכל פרקי המדריך גם פרק זה מותיר מקום רב ומתבקש להתאמות</a:t>
            </a:r>
          </a:p>
          <a:p>
            <a:pPr algn="just"/>
            <a:r>
              <a:rPr lang="he-IL" dirty="0"/>
              <a:t>ארגוניות, להמשך חשיבה ופיתוח לפי צרכים מקומיים ולהמשך למידה והתמקצעות בתחום</a:t>
            </a:r>
          </a:p>
        </p:txBody>
      </p:sp>
      <p:sp>
        <p:nvSpPr>
          <p:cNvPr id="4" name="מציין מיקום של תאריך 3">
            <a:extLst>
              <a:ext uri="{FF2B5EF4-FFF2-40B4-BE49-F238E27FC236}">
                <a16:creationId xmlns:a16="http://schemas.microsoft.com/office/drawing/2014/main" id="{0174A99F-B089-93BB-09A5-7ECE0BD7A1C2}"/>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pic>
        <p:nvPicPr>
          <p:cNvPr id="5" name="תמונה 4">
            <a:extLst>
              <a:ext uri="{FF2B5EF4-FFF2-40B4-BE49-F238E27FC236}">
                <a16:creationId xmlns:a16="http://schemas.microsoft.com/office/drawing/2014/main" id="{0EB780CC-83FD-2948-CF6F-E580BB7B3CAB}"/>
              </a:ext>
            </a:extLst>
          </p:cNvPr>
          <p:cNvPicPr>
            <a:picLocks noChangeAspect="1"/>
          </p:cNvPicPr>
          <p:nvPr/>
        </p:nvPicPr>
        <p:blipFill>
          <a:blip r:embed="rId2"/>
          <a:stretch>
            <a:fillRect/>
          </a:stretch>
        </p:blipFill>
        <p:spPr>
          <a:xfrm>
            <a:off x="6065520" y="117370"/>
            <a:ext cx="2619375" cy="1743075"/>
          </a:xfrm>
          <a:prstGeom prst="rect">
            <a:avLst/>
          </a:prstGeom>
        </p:spPr>
      </p:pic>
    </p:spTree>
    <p:extLst>
      <p:ext uri="{BB962C8B-B14F-4D97-AF65-F5344CB8AC3E}">
        <p14:creationId xmlns:p14="http://schemas.microsoft.com/office/powerpoint/2010/main" val="561334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6B1E01A-ADB9-2185-906F-7D1B3FAE5C39}"/>
              </a:ext>
            </a:extLst>
          </p:cNvPr>
          <p:cNvSpPr>
            <a:spLocks noGrp="1"/>
          </p:cNvSpPr>
          <p:nvPr>
            <p:ph idx="1"/>
          </p:nvPr>
        </p:nvSpPr>
        <p:spPr/>
        <p:txBody>
          <a:bodyPr/>
          <a:lstStyle/>
          <a:p>
            <a:pPr algn="ctr"/>
            <a:endParaRPr lang="he-IL" dirty="0"/>
          </a:p>
          <a:p>
            <a:pPr algn="ctr"/>
            <a:endParaRPr lang="he-IL" dirty="0"/>
          </a:p>
          <a:p>
            <a:pPr algn="ctr"/>
            <a:r>
              <a:rPr lang="he-IL" dirty="0"/>
              <a:t>תודה רבה מהלב ללב</a:t>
            </a:r>
          </a:p>
          <a:p>
            <a:pPr algn="ctr"/>
            <a:r>
              <a:rPr lang="he-IL" dirty="0"/>
              <a:t>מכלם </a:t>
            </a:r>
            <a:r>
              <a:rPr lang="he-IL" dirty="0" err="1"/>
              <a:t>לכלם</a:t>
            </a:r>
            <a:endParaRPr lang="he-IL" dirty="0"/>
          </a:p>
          <a:p>
            <a:pPr algn="ctr"/>
            <a:r>
              <a:rPr lang="he-IL" dirty="0"/>
              <a:t>נסרין- אולגה- סיוואר</a:t>
            </a:r>
          </a:p>
        </p:txBody>
      </p:sp>
      <p:sp>
        <p:nvSpPr>
          <p:cNvPr id="4" name="מציין מיקום של תאריך 3">
            <a:extLst>
              <a:ext uri="{FF2B5EF4-FFF2-40B4-BE49-F238E27FC236}">
                <a16:creationId xmlns:a16="http://schemas.microsoft.com/office/drawing/2014/main" id="{798C94CA-3DD5-114C-6AF5-3AE223466A54}"/>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pic>
        <p:nvPicPr>
          <p:cNvPr id="2" name="תמונה 1">
            <a:extLst>
              <a:ext uri="{FF2B5EF4-FFF2-40B4-BE49-F238E27FC236}">
                <a16:creationId xmlns:a16="http://schemas.microsoft.com/office/drawing/2014/main" id="{0DB3FDF1-CE3C-334F-0FFA-6ED983FB4409}"/>
              </a:ext>
            </a:extLst>
          </p:cNvPr>
          <p:cNvPicPr>
            <a:picLocks noChangeAspect="1"/>
          </p:cNvPicPr>
          <p:nvPr/>
        </p:nvPicPr>
        <p:blipFill>
          <a:blip r:embed="rId2"/>
          <a:stretch>
            <a:fillRect/>
          </a:stretch>
        </p:blipFill>
        <p:spPr>
          <a:xfrm>
            <a:off x="1036321" y="410966"/>
            <a:ext cx="10367994" cy="5280917"/>
          </a:xfrm>
          <a:prstGeom prst="rect">
            <a:avLst/>
          </a:prstGeom>
        </p:spPr>
      </p:pic>
    </p:spTree>
    <p:extLst>
      <p:ext uri="{BB962C8B-B14F-4D97-AF65-F5344CB8AC3E}">
        <p14:creationId xmlns:p14="http://schemas.microsoft.com/office/powerpoint/2010/main" val="285873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DF78F3B1-D99D-7DF4-CDB4-56C7DF137D0B}"/>
              </a:ext>
            </a:extLst>
          </p:cNvPr>
          <p:cNvPicPr>
            <a:picLocks noGrp="1" noChangeAspect="1"/>
          </p:cNvPicPr>
          <p:nvPr>
            <p:ph idx="1"/>
          </p:nvPr>
        </p:nvPicPr>
        <p:blipFill>
          <a:blip r:embed="rId2"/>
          <a:stretch>
            <a:fillRect/>
          </a:stretch>
        </p:blipFill>
        <p:spPr>
          <a:xfrm>
            <a:off x="3230310" y="2244932"/>
            <a:ext cx="7340838" cy="3760788"/>
          </a:xfrm>
          <a:prstGeom prst="rect">
            <a:avLst/>
          </a:prstGeom>
        </p:spPr>
      </p:pic>
      <p:sp>
        <p:nvSpPr>
          <p:cNvPr id="4" name="מציין מיקום של תאריך 3">
            <a:extLst>
              <a:ext uri="{FF2B5EF4-FFF2-40B4-BE49-F238E27FC236}">
                <a16:creationId xmlns:a16="http://schemas.microsoft.com/office/drawing/2014/main" id="{AFDBB517-6A9D-D574-74DA-8B6452610024}"/>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spTree>
    <p:extLst>
      <p:ext uri="{BB962C8B-B14F-4D97-AF65-F5344CB8AC3E}">
        <p14:creationId xmlns:p14="http://schemas.microsoft.com/office/powerpoint/2010/main" val="406264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31D79B-F21A-703B-8B3E-3784B573FFBB}"/>
              </a:ext>
            </a:extLst>
          </p:cNvPr>
          <p:cNvSpPr>
            <a:spLocks noGrp="1"/>
          </p:cNvSpPr>
          <p:nvPr>
            <p:ph type="title"/>
          </p:nvPr>
        </p:nvSpPr>
        <p:spPr>
          <a:xfrm flipH="1">
            <a:off x="1066800" y="286602"/>
            <a:ext cx="10058400" cy="1450757"/>
          </a:xfrm>
        </p:spPr>
        <p:txBody>
          <a:bodyPr/>
          <a:lstStyle/>
          <a:p>
            <a:r>
              <a:rPr lang="he-IL" dirty="0"/>
              <a:t>שחיקה</a:t>
            </a:r>
          </a:p>
        </p:txBody>
      </p:sp>
      <p:sp>
        <p:nvSpPr>
          <p:cNvPr id="3" name="מציין מיקום תוכן 2">
            <a:extLst>
              <a:ext uri="{FF2B5EF4-FFF2-40B4-BE49-F238E27FC236}">
                <a16:creationId xmlns:a16="http://schemas.microsoft.com/office/drawing/2014/main" id="{77A0B35A-B1AA-221C-E4F1-6551FAF6DD62}"/>
              </a:ext>
            </a:extLst>
          </p:cNvPr>
          <p:cNvSpPr>
            <a:spLocks noGrp="1"/>
          </p:cNvSpPr>
          <p:nvPr>
            <p:ph idx="1"/>
          </p:nvPr>
        </p:nvSpPr>
        <p:spPr/>
        <p:txBody>
          <a:bodyPr/>
          <a:lstStyle/>
          <a:p>
            <a:pPr algn="just"/>
            <a:r>
              <a:rPr lang="he-IL" dirty="0"/>
              <a:t>שחיקה הינה מצב של תגובה מתמשכת לגורמי דחק רגשיים ובינאישיים במקום העבודה והיא מוגדרת על  ידי שלושה מימש ממדים :</a:t>
            </a:r>
          </a:p>
          <a:p>
            <a:pPr algn="just"/>
            <a:r>
              <a:rPr lang="he-IL" dirty="0"/>
              <a:t> -1</a:t>
            </a:r>
            <a:r>
              <a:rPr lang="he-IL" b="1" dirty="0"/>
              <a:t>תשישות</a:t>
            </a:r>
            <a:r>
              <a:rPr lang="he-IL" dirty="0"/>
              <a:t> – ממד זה מתייחס לתחושות של מיצוי המשאבים הפיזיים והרגשיים של האדם-</a:t>
            </a:r>
          </a:p>
          <a:p>
            <a:pPr algn="just"/>
            <a:r>
              <a:rPr lang="he-IL" dirty="0"/>
              <a:t> 2. </a:t>
            </a:r>
            <a:r>
              <a:rPr lang="he-IL" b="1" dirty="0"/>
              <a:t>דה – פרסונליזציה (ציניות)– </a:t>
            </a:r>
            <a:r>
              <a:rPr lang="he-IL" dirty="0"/>
              <a:t>ממד זה מתייחס לתגובות שליליות או מנותקות כלפי היבטים שונים של העבודה –</a:t>
            </a:r>
          </a:p>
          <a:p>
            <a:pPr algn="just"/>
            <a:r>
              <a:rPr lang="he-IL" dirty="0"/>
              <a:t> 3 .</a:t>
            </a:r>
            <a:r>
              <a:rPr lang="he-IL" b="1" dirty="0"/>
              <a:t>תחושות של חוסר יעילות וחוסר הישגיות </a:t>
            </a:r>
            <a:r>
              <a:rPr lang="he-IL" dirty="0"/>
              <a:t>– רכיב זה מייצג את ממד ההערכה העצמית של השחיקה ומתייחס לתחושות של היעדר פרודוקטיביות במקום העבודה</a:t>
            </a:r>
            <a:r>
              <a:rPr lang="en-US" dirty="0" err="1"/>
              <a:t>aslach</a:t>
            </a:r>
            <a:r>
              <a:rPr lang="en-US" dirty="0"/>
              <a:t>, Schaufeli, &amp; Leiter, 2001).</a:t>
            </a:r>
            <a:r>
              <a:rPr lang="he-IL" dirty="0"/>
              <a:t>).</a:t>
            </a:r>
          </a:p>
        </p:txBody>
      </p:sp>
      <p:sp>
        <p:nvSpPr>
          <p:cNvPr id="4" name="מציין מיקום של תאריך 3">
            <a:extLst>
              <a:ext uri="{FF2B5EF4-FFF2-40B4-BE49-F238E27FC236}">
                <a16:creationId xmlns:a16="http://schemas.microsoft.com/office/drawing/2014/main" id="{AEA2E1D3-CA8E-D70E-5EEF-51E60AE914E9}"/>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pic>
        <p:nvPicPr>
          <p:cNvPr id="5" name="תמונה 4">
            <a:extLst>
              <a:ext uri="{FF2B5EF4-FFF2-40B4-BE49-F238E27FC236}">
                <a16:creationId xmlns:a16="http://schemas.microsoft.com/office/drawing/2014/main" id="{2E665956-6C55-C056-5505-D1002F2F33DE}"/>
              </a:ext>
            </a:extLst>
          </p:cNvPr>
          <p:cNvPicPr>
            <a:picLocks noChangeAspect="1"/>
          </p:cNvPicPr>
          <p:nvPr/>
        </p:nvPicPr>
        <p:blipFill>
          <a:blip r:embed="rId2"/>
          <a:stretch>
            <a:fillRect/>
          </a:stretch>
        </p:blipFill>
        <p:spPr>
          <a:xfrm>
            <a:off x="827015" y="107106"/>
            <a:ext cx="2524125" cy="1809750"/>
          </a:xfrm>
          <a:prstGeom prst="rect">
            <a:avLst/>
          </a:prstGeom>
        </p:spPr>
      </p:pic>
    </p:spTree>
    <p:extLst>
      <p:ext uri="{BB962C8B-B14F-4D97-AF65-F5344CB8AC3E}">
        <p14:creationId xmlns:p14="http://schemas.microsoft.com/office/powerpoint/2010/main" val="39707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7BDC7AF-64DE-6906-044D-C34FB81CEAA4}"/>
              </a:ext>
            </a:extLst>
          </p:cNvPr>
          <p:cNvSpPr>
            <a:spLocks noGrp="1"/>
          </p:cNvSpPr>
          <p:nvPr>
            <p:ph type="title"/>
          </p:nvPr>
        </p:nvSpPr>
        <p:spPr/>
        <p:txBody>
          <a:bodyPr/>
          <a:lstStyle/>
          <a:p>
            <a:r>
              <a:rPr lang="he-IL" dirty="0"/>
              <a:t>השלכות השחיקה</a:t>
            </a:r>
          </a:p>
        </p:txBody>
      </p:sp>
      <p:sp>
        <p:nvSpPr>
          <p:cNvPr id="3" name="מציין מיקום תוכן 2">
            <a:extLst>
              <a:ext uri="{FF2B5EF4-FFF2-40B4-BE49-F238E27FC236}">
                <a16:creationId xmlns:a16="http://schemas.microsoft.com/office/drawing/2014/main" id="{5D57DC3D-54D5-8807-C878-83891EA092EA}"/>
              </a:ext>
            </a:extLst>
          </p:cNvPr>
          <p:cNvSpPr>
            <a:spLocks noGrp="1"/>
          </p:cNvSpPr>
          <p:nvPr>
            <p:ph idx="1"/>
          </p:nvPr>
        </p:nvSpPr>
        <p:spPr/>
        <p:txBody>
          <a:bodyPr/>
          <a:lstStyle/>
          <a:p>
            <a:r>
              <a:rPr lang="he-IL" dirty="0"/>
              <a:t>כתוצאה מכך, ישנן השלכות רבות על תפקודו של העובד, לרבות היעדרויות, ירידה בפריון העבודה, ירידה בתחושת המחויבות למקום העבודה, השפעה שלילית על העמיתים, יצירת עימותים במקום העבודה, כוונות לעזוב את מקום העבודה ואף עזיבה בפועל. בנוסף על כך, לשחיקה ישנן גם השלכות על מצב העובד (</a:t>
            </a:r>
            <a:r>
              <a:rPr lang="en-US" dirty="0"/>
              <a:t>Maslach, Schaufeli and Leiter, 2001; Schaufeli and Bakker, 2004).</a:t>
            </a:r>
            <a:endParaRPr lang="he-IL" dirty="0"/>
          </a:p>
        </p:txBody>
      </p:sp>
      <p:pic>
        <p:nvPicPr>
          <p:cNvPr id="5" name="תמונה 4">
            <a:extLst>
              <a:ext uri="{FF2B5EF4-FFF2-40B4-BE49-F238E27FC236}">
                <a16:creationId xmlns:a16="http://schemas.microsoft.com/office/drawing/2014/main" id="{6610C960-A43E-11CF-432E-8C6F4F5E95BA}"/>
              </a:ext>
            </a:extLst>
          </p:cNvPr>
          <p:cNvPicPr>
            <a:picLocks noChangeAspect="1"/>
          </p:cNvPicPr>
          <p:nvPr/>
        </p:nvPicPr>
        <p:blipFill>
          <a:blip r:embed="rId2"/>
          <a:stretch>
            <a:fillRect/>
          </a:stretch>
        </p:blipFill>
        <p:spPr>
          <a:xfrm>
            <a:off x="678147" y="4443465"/>
            <a:ext cx="2657475" cy="1714500"/>
          </a:xfrm>
          <a:prstGeom prst="rect">
            <a:avLst/>
          </a:prstGeom>
        </p:spPr>
      </p:pic>
    </p:spTree>
    <p:extLst>
      <p:ext uri="{BB962C8B-B14F-4D97-AF65-F5344CB8AC3E}">
        <p14:creationId xmlns:p14="http://schemas.microsoft.com/office/powerpoint/2010/main" val="374109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AB5885B-DDB9-66C7-311D-F16D28BEBA10}"/>
              </a:ext>
            </a:extLst>
          </p:cNvPr>
          <p:cNvSpPr>
            <a:spLocks noGrp="1"/>
          </p:cNvSpPr>
          <p:nvPr>
            <p:ph type="title"/>
          </p:nvPr>
        </p:nvSpPr>
        <p:spPr/>
        <p:txBody>
          <a:bodyPr/>
          <a:lstStyle/>
          <a:p>
            <a:r>
              <a:rPr lang="he-IL" dirty="0"/>
              <a:t>איך נזהה עובד שחוק??</a:t>
            </a:r>
          </a:p>
        </p:txBody>
      </p:sp>
      <p:sp>
        <p:nvSpPr>
          <p:cNvPr id="3" name="מציין מיקום תוכן 2">
            <a:extLst>
              <a:ext uri="{FF2B5EF4-FFF2-40B4-BE49-F238E27FC236}">
                <a16:creationId xmlns:a16="http://schemas.microsoft.com/office/drawing/2014/main" id="{D971205D-5F48-1E40-A39C-0F155BED2FB3}"/>
              </a:ext>
            </a:extLst>
          </p:cNvPr>
          <p:cNvSpPr>
            <a:spLocks noGrp="1"/>
          </p:cNvSpPr>
          <p:nvPr>
            <p:ph idx="1"/>
          </p:nvPr>
        </p:nvSpPr>
        <p:spPr/>
        <p:txBody>
          <a:bodyPr>
            <a:normAutofit fontScale="92500" lnSpcReduction="20000"/>
          </a:bodyPr>
          <a:lstStyle/>
          <a:p>
            <a:r>
              <a:rPr lang="he-IL" dirty="0"/>
              <a:t>1. הובלה לירידה באיכות השירות שניתן על ידי העובדים ולפגיעה בשביעות הרצון של מקבלי השירות.</a:t>
            </a:r>
          </a:p>
          <a:p>
            <a:r>
              <a:rPr lang="he-IL" dirty="0"/>
              <a:t>2. משפיע על עזיבה ותחלופת עובדים, היעדרויות, </a:t>
            </a:r>
            <a:r>
              <a:rPr lang="en-US" dirty="0"/>
              <a:t>Presenteeism( </a:t>
            </a:r>
            <a:r>
              <a:rPr lang="he-IL" dirty="0"/>
              <a:t>נוכחות בעבודה ללא עבודה</a:t>
            </a:r>
          </a:p>
          <a:p>
            <a:r>
              <a:rPr lang="he-IL" dirty="0"/>
              <a:t>בפועל(, פרודוקטיביות נמוכה, מוטיבציה ושביעות רצון העובדים בארגון.</a:t>
            </a:r>
          </a:p>
          <a:p>
            <a:r>
              <a:rPr lang="he-IL" dirty="0"/>
              <a:t>3. גורם לפגיעה בעובד עצמו בשל תשישות פיזית, רגשית ונפשית ולקשיים תפקודיים בעבודה</a:t>
            </a:r>
          </a:p>
          <a:p>
            <a:r>
              <a:rPr lang="he-IL" dirty="0"/>
              <a:t>ובחיים האישיים - בעיות שינה, שימוש באלכוהול וסמים, בעיות בחיי המשפחה ובמערכות יחסים</a:t>
            </a:r>
          </a:p>
          <a:p>
            <a:r>
              <a:rPr lang="he-IL" dirty="0"/>
              <a:t>)2017 ,</a:t>
            </a:r>
            <a:r>
              <a:rPr lang="en-US" dirty="0"/>
              <a:t>Melamed &amp; Toker 1986: ,Jackson &amp; Maslach)</a:t>
            </a:r>
          </a:p>
          <a:p>
            <a:r>
              <a:rPr lang="en-US" dirty="0"/>
              <a:t>4 </a:t>
            </a:r>
            <a:r>
              <a:rPr lang="he-IL" dirty="0"/>
              <a:t> . לגרום לסיכון מוגבר לתחלואה פיזית ונפשית )2017 ,</a:t>
            </a:r>
            <a:r>
              <a:rPr lang="en-US" dirty="0"/>
              <a:t>Melamed &amp; Toker ;)</a:t>
            </a:r>
          </a:p>
          <a:p>
            <a:r>
              <a:rPr lang="en-US" dirty="0"/>
              <a:t> . 5</a:t>
            </a:r>
            <a:r>
              <a:rPr lang="he-IL" dirty="0"/>
              <a:t>להוביל לנטיות אובדניות. </a:t>
            </a:r>
          </a:p>
          <a:p>
            <a:endParaRPr lang="he-IL" dirty="0"/>
          </a:p>
        </p:txBody>
      </p:sp>
      <p:pic>
        <p:nvPicPr>
          <p:cNvPr id="5" name="תמונה 4">
            <a:extLst>
              <a:ext uri="{FF2B5EF4-FFF2-40B4-BE49-F238E27FC236}">
                <a16:creationId xmlns:a16="http://schemas.microsoft.com/office/drawing/2014/main" id="{A4AA3463-4518-7E57-E11B-A4D22FF3A433}"/>
              </a:ext>
            </a:extLst>
          </p:cNvPr>
          <p:cNvPicPr>
            <a:picLocks noChangeAspect="1"/>
          </p:cNvPicPr>
          <p:nvPr/>
        </p:nvPicPr>
        <p:blipFill>
          <a:blip r:embed="rId2"/>
          <a:stretch>
            <a:fillRect/>
          </a:stretch>
        </p:blipFill>
        <p:spPr>
          <a:xfrm>
            <a:off x="434297" y="4639733"/>
            <a:ext cx="2857500" cy="1600200"/>
          </a:xfrm>
          <a:prstGeom prst="rect">
            <a:avLst/>
          </a:prstGeom>
        </p:spPr>
      </p:pic>
    </p:spTree>
    <p:extLst>
      <p:ext uri="{BB962C8B-B14F-4D97-AF65-F5344CB8AC3E}">
        <p14:creationId xmlns:p14="http://schemas.microsoft.com/office/powerpoint/2010/main" val="127383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E7D10A-AE17-8EA8-FBC0-7AD7D3011582}"/>
              </a:ext>
            </a:extLst>
          </p:cNvPr>
          <p:cNvSpPr>
            <a:spLocks noGrp="1"/>
          </p:cNvSpPr>
          <p:nvPr>
            <p:ph type="title"/>
          </p:nvPr>
        </p:nvSpPr>
        <p:spPr/>
        <p:txBody>
          <a:bodyPr/>
          <a:lstStyle/>
          <a:p>
            <a:r>
              <a:rPr lang="he-IL" dirty="0"/>
              <a:t>רציונל לבחירת הנושא</a:t>
            </a:r>
          </a:p>
        </p:txBody>
      </p:sp>
      <p:sp>
        <p:nvSpPr>
          <p:cNvPr id="3" name="מציין מיקום תוכן 2">
            <a:extLst>
              <a:ext uri="{FF2B5EF4-FFF2-40B4-BE49-F238E27FC236}">
                <a16:creationId xmlns:a16="http://schemas.microsoft.com/office/drawing/2014/main" id="{D288D940-7B08-4231-6235-5F44105FE592}"/>
              </a:ext>
            </a:extLst>
          </p:cNvPr>
          <p:cNvSpPr>
            <a:spLocks noGrp="1"/>
          </p:cNvSpPr>
          <p:nvPr>
            <p:ph idx="1"/>
          </p:nvPr>
        </p:nvSpPr>
        <p:spPr/>
        <p:txBody>
          <a:bodyPr>
            <a:normAutofit/>
          </a:bodyPr>
          <a:lstStyle/>
          <a:p>
            <a:r>
              <a:rPr lang="he-IL" dirty="0"/>
              <a:t>לאור כל זאת, שחיקת עובדים הינה סוגיה חשובה בהקשר של שוק העבודה, שימור עובדים והגדלת הפריון ועל כן במדינות רבות ברחבי העולם ובייחוד במדינות ה </a:t>
            </a:r>
            <a:r>
              <a:rPr lang="en-US" dirty="0"/>
              <a:t>OECD ,</a:t>
            </a:r>
            <a:r>
              <a:rPr lang="he-IL" dirty="0"/>
              <a:t>זהו נושא אשר נחקר ונבחן באופן קבוע, תוך ניסיון לפתח פתרונות ארוכי טווח. </a:t>
            </a:r>
          </a:p>
          <a:p>
            <a:r>
              <a:rPr lang="he-IL" dirty="0"/>
              <a:t> מכאן נובע הרציונל לעבודה שלנו איך לתת לעובד חוסן דרך העברת תוכנית להעצמתו, ובכך ניסיון להוריד ולהפחית השחיקה.</a:t>
            </a:r>
          </a:p>
        </p:txBody>
      </p:sp>
      <p:sp>
        <p:nvSpPr>
          <p:cNvPr id="4" name="מציין מיקום של תאריך 3">
            <a:extLst>
              <a:ext uri="{FF2B5EF4-FFF2-40B4-BE49-F238E27FC236}">
                <a16:creationId xmlns:a16="http://schemas.microsoft.com/office/drawing/2014/main" id="{5BA2256A-8483-942F-074F-8DA4106EB319}"/>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pic>
        <p:nvPicPr>
          <p:cNvPr id="5" name="תמונה 4">
            <a:extLst>
              <a:ext uri="{FF2B5EF4-FFF2-40B4-BE49-F238E27FC236}">
                <a16:creationId xmlns:a16="http://schemas.microsoft.com/office/drawing/2014/main" id="{E34512A8-6D4C-1583-8CD4-88E432FE2CE2}"/>
              </a:ext>
            </a:extLst>
          </p:cNvPr>
          <p:cNvPicPr>
            <a:picLocks noChangeAspect="1"/>
          </p:cNvPicPr>
          <p:nvPr/>
        </p:nvPicPr>
        <p:blipFill>
          <a:blip r:embed="rId3"/>
          <a:stretch>
            <a:fillRect/>
          </a:stretch>
        </p:blipFill>
        <p:spPr>
          <a:xfrm>
            <a:off x="945008" y="4259795"/>
            <a:ext cx="2781300" cy="1647825"/>
          </a:xfrm>
          <a:prstGeom prst="rect">
            <a:avLst/>
          </a:prstGeom>
        </p:spPr>
      </p:pic>
    </p:spTree>
    <p:extLst>
      <p:ext uri="{BB962C8B-B14F-4D97-AF65-F5344CB8AC3E}">
        <p14:creationId xmlns:p14="http://schemas.microsoft.com/office/powerpoint/2010/main" val="47664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925734-E157-E357-8DA4-6D012A0B6010}"/>
              </a:ext>
            </a:extLst>
          </p:cNvPr>
          <p:cNvSpPr>
            <a:spLocks noGrp="1"/>
          </p:cNvSpPr>
          <p:nvPr>
            <p:ph type="title"/>
          </p:nvPr>
        </p:nvSpPr>
        <p:spPr/>
        <p:txBody>
          <a:bodyPr/>
          <a:lstStyle/>
          <a:p>
            <a:r>
              <a:rPr lang="he-IL" dirty="0"/>
              <a:t>תיאור של הארגון ותחום הסיעוד</a:t>
            </a:r>
          </a:p>
        </p:txBody>
      </p:sp>
      <p:sp>
        <p:nvSpPr>
          <p:cNvPr id="3" name="מציין מיקום תוכן 2">
            <a:extLst>
              <a:ext uri="{FF2B5EF4-FFF2-40B4-BE49-F238E27FC236}">
                <a16:creationId xmlns:a16="http://schemas.microsoft.com/office/drawing/2014/main" id="{7E61EA68-477A-734B-C06C-90138BD4C6B9}"/>
              </a:ext>
            </a:extLst>
          </p:cNvPr>
          <p:cNvSpPr>
            <a:spLocks noGrp="1"/>
          </p:cNvSpPr>
          <p:nvPr>
            <p:ph idx="1"/>
          </p:nvPr>
        </p:nvSpPr>
        <p:spPr/>
        <p:txBody>
          <a:bodyPr>
            <a:normAutofit fontScale="70000" lnSpcReduction="20000"/>
          </a:bodyPr>
          <a:lstStyle/>
          <a:p>
            <a:r>
              <a:rPr lang="he-IL" b="1" dirty="0"/>
              <a:t>1. בית אבות משלב הוא בית אבות בעפולה.</a:t>
            </a:r>
          </a:p>
          <a:p>
            <a:r>
              <a:rPr lang="he-IL" dirty="0"/>
              <a:t>הבית הוקם בשנת 1974, והוא פועל כמלכ"ר (מוסד ללא כוונת רווח) במסגרת קבוצת אשל. הבית הינו בית חם ונעים במבנהו, בסביבתו הפסטורלית ובמגוון השירותים והפעילויות שהוא מספק לבני הגיל השלישי. הבית נותן מענה של טיפול רפואי, סיעודי וסוציאלי לקשישים במצבי תפקוד שונים. הבית שוכן בגבעת המורה בעפולה, במתחם של 50 דונם ובו מרבדי דשא, גינות ועצים, והוא צופה אל עמק ירוק. מיקומו של הבית אידאלי – במתחם נעים ופסטורלי, קרוב לכביש המחבר את עפולה עם הגליל ובסמיכות לבית חולים "העמק".</a:t>
            </a:r>
          </a:p>
          <a:p>
            <a:r>
              <a:rPr lang="he-IL" dirty="0"/>
              <a:t>בית אבות משלב כולל מחלקות ייעודיות לקשישים סיעודיים </a:t>
            </a:r>
            <a:r>
              <a:rPr lang="he-IL" dirty="0" err="1"/>
              <a:t>ותשושי</a:t>
            </a:r>
            <a:r>
              <a:rPr lang="he-IL" dirty="0"/>
              <a:t> נפש. מיקומן של המחלקות האלה המותאמות למצבי תפקוד שונים, בבית אבות אחד, מבטיח רצף טיפולי למקרים של שינויי תפקוד ומעבר של הקשיש ממחלקה למחלקה. מבנה בית האבות הוא מבנה חד קומתי נוח לתנועה (ללא מדרגות), בו לכל חדר יש יציאה לחצר. בחדרי המגורים ניתן להתקין טלפון פרטי ולחבר טלוויזיה לכבלים. שטחי הציבור רחבים ונוחים והם כוללים מדשאות ועצי נוי, מרפאת שיניים, מכון פיזיותרפיה משוכלל, חדרים לפעילויות תעסוקה וחוגים, חדר </a:t>
            </a:r>
            <a:r>
              <a:rPr lang="he-IL" dirty="0" err="1"/>
              <a:t>סנוזלן</a:t>
            </a:r>
            <a:r>
              <a:rPr lang="he-IL" dirty="0"/>
              <a:t> (חדר לגירוי רב-חושי), קפיטריה, בית כנסת ומספרה.</a:t>
            </a:r>
          </a:p>
          <a:p>
            <a:r>
              <a:rPr lang="he-IL" dirty="0"/>
              <a:t>בבית אבות 4 מחלקות סיעודיות, בכל מחלקה סיעודית 36 דיירים.</a:t>
            </a:r>
          </a:p>
          <a:p>
            <a:r>
              <a:rPr lang="he-IL" dirty="0"/>
              <a:t>כמו כן- עוד מחלקת תשושים- עצמאים.</a:t>
            </a:r>
          </a:p>
          <a:p>
            <a:r>
              <a:rPr lang="he-IL" dirty="0"/>
              <a:t>ומחלקת </a:t>
            </a:r>
            <a:r>
              <a:rPr lang="he-IL" dirty="0" err="1"/>
              <a:t>תשושי</a:t>
            </a:r>
            <a:r>
              <a:rPr lang="he-IL" dirty="0"/>
              <a:t> נפש- אולגה מכלין אחראית על אחת מהמחלקות הסיעודיות.</a:t>
            </a:r>
          </a:p>
          <a:p>
            <a:r>
              <a:rPr lang="he-IL" dirty="0"/>
              <a:t>נג'ארה נסרין- סגנית מנהלת סיעוד.</a:t>
            </a:r>
          </a:p>
        </p:txBody>
      </p:sp>
      <p:sp>
        <p:nvSpPr>
          <p:cNvPr id="4" name="מציין מיקום של תאריך 3">
            <a:extLst>
              <a:ext uri="{FF2B5EF4-FFF2-40B4-BE49-F238E27FC236}">
                <a16:creationId xmlns:a16="http://schemas.microsoft.com/office/drawing/2014/main" id="{2CCDAC0F-E46B-9CC3-89E9-5CB5EBE75922}"/>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pic>
        <p:nvPicPr>
          <p:cNvPr id="5" name="תמונה 4">
            <a:extLst>
              <a:ext uri="{FF2B5EF4-FFF2-40B4-BE49-F238E27FC236}">
                <a16:creationId xmlns:a16="http://schemas.microsoft.com/office/drawing/2014/main" id="{78378C2F-0FB2-72F6-8849-B1738865D78B}"/>
              </a:ext>
            </a:extLst>
          </p:cNvPr>
          <p:cNvPicPr>
            <a:picLocks noChangeAspect="1"/>
          </p:cNvPicPr>
          <p:nvPr/>
        </p:nvPicPr>
        <p:blipFill>
          <a:blip r:embed="rId2"/>
          <a:stretch>
            <a:fillRect/>
          </a:stretch>
        </p:blipFill>
        <p:spPr>
          <a:xfrm>
            <a:off x="1036320" y="4407827"/>
            <a:ext cx="2790825" cy="1638300"/>
          </a:xfrm>
          <a:prstGeom prst="rect">
            <a:avLst/>
          </a:prstGeom>
        </p:spPr>
      </p:pic>
    </p:spTree>
    <p:extLst>
      <p:ext uri="{BB962C8B-B14F-4D97-AF65-F5344CB8AC3E}">
        <p14:creationId xmlns:p14="http://schemas.microsoft.com/office/powerpoint/2010/main" val="65372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A5AB6B-1099-3CF9-FFDB-7CEE0E5508D3}"/>
              </a:ext>
            </a:extLst>
          </p:cNvPr>
          <p:cNvSpPr>
            <a:spLocks noGrp="1"/>
          </p:cNvSpPr>
          <p:nvPr>
            <p:ph type="title"/>
          </p:nvPr>
        </p:nvSpPr>
        <p:spPr/>
        <p:txBody>
          <a:bodyPr/>
          <a:lstStyle/>
          <a:p>
            <a:r>
              <a:rPr lang="he-IL" dirty="0"/>
              <a:t>תיאור של הארגון ותחום הסיעוד</a:t>
            </a:r>
          </a:p>
        </p:txBody>
      </p:sp>
      <p:sp>
        <p:nvSpPr>
          <p:cNvPr id="3" name="מציין מיקום תוכן 2">
            <a:extLst>
              <a:ext uri="{FF2B5EF4-FFF2-40B4-BE49-F238E27FC236}">
                <a16:creationId xmlns:a16="http://schemas.microsoft.com/office/drawing/2014/main" id="{8D9F7983-1DF3-3E3A-0307-4093921E11F3}"/>
              </a:ext>
            </a:extLst>
          </p:cNvPr>
          <p:cNvSpPr>
            <a:spLocks noGrp="1"/>
          </p:cNvSpPr>
          <p:nvPr>
            <p:ph idx="1"/>
          </p:nvPr>
        </p:nvSpPr>
        <p:spPr/>
        <p:txBody>
          <a:bodyPr/>
          <a:lstStyle/>
          <a:p>
            <a:r>
              <a:rPr lang="he-IL" dirty="0"/>
              <a:t>2. בית חולים סיעודי קריית ים מקבוצת מוריה המטפל בבני הגיל השלישי הסיעודיים. וממוקם ברחוב ש”י עגנון 9 קריית ים סמוך לקו החוף, בשכונה פסטורלית ושקטה. בית החולים הסיעודי נמצא במיקום מרכזי ונגיש ביותר כך שאפשר להגיע אליו בתחבורה ציבורית או פרטית בקלות רבה, במקום יש שפע חניה.</a:t>
            </a:r>
          </a:p>
          <a:p>
            <a:r>
              <a:rPr lang="he-IL" dirty="0"/>
              <a:t>נעים להכיר בית אבות </a:t>
            </a:r>
            <a:r>
              <a:rPr lang="he-IL" dirty="0" err="1"/>
              <a:t>קרית</a:t>
            </a:r>
            <a:r>
              <a:rPr lang="he-IL" dirty="0"/>
              <a:t> ים. בית האבות הינו מרכז רפואי להחלמה וסיעוד. הבית מהווה מסגרת טיפולית ייחודית, ומציע טיפול רפואי מתקדם במתקנים חדשים. הדיירים במרכז גריאטרי, וזוכים ליחס אישי חם וטיפול מותאם אישית, בהשגחת צוות רב תחומי של מומחים בתחום הגריאטריה. הבית ממוקם סמוך לקו החוף והדיירים נהנים מטיולי שקיעה כאשר מזג האויר מאפשר זאת. המבנה הדו קומתי מספק סביבה ביתית ורגועה מצד ונגישות למוקדי עניין, מרכזי בריאות ותחבורה ציבורית מאידך. </a:t>
            </a:r>
          </a:p>
          <a:p>
            <a:endParaRPr lang="he-IL" dirty="0"/>
          </a:p>
        </p:txBody>
      </p:sp>
      <p:sp>
        <p:nvSpPr>
          <p:cNvPr id="4" name="מציין מיקום של תאריך 3">
            <a:extLst>
              <a:ext uri="{FF2B5EF4-FFF2-40B4-BE49-F238E27FC236}">
                <a16:creationId xmlns:a16="http://schemas.microsoft.com/office/drawing/2014/main" id="{9A7E662B-E114-BCA2-E3CD-807FD0AA4961}"/>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pic>
        <p:nvPicPr>
          <p:cNvPr id="6" name="תמונה 5">
            <a:extLst>
              <a:ext uri="{FF2B5EF4-FFF2-40B4-BE49-F238E27FC236}">
                <a16:creationId xmlns:a16="http://schemas.microsoft.com/office/drawing/2014/main" id="{95F8C117-5560-DE6E-D892-0475F9932DB8}"/>
              </a:ext>
            </a:extLst>
          </p:cNvPr>
          <p:cNvPicPr>
            <a:picLocks noChangeAspect="1"/>
          </p:cNvPicPr>
          <p:nvPr/>
        </p:nvPicPr>
        <p:blipFill>
          <a:blip r:embed="rId2"/>
          <a:stretch>
            <a:fillRect/>
          </a:stretch>
        </p:blipFill>
        <p:spPr>
          <a:xfrm>
            <a:off x="328474" y="17358"/>
            <a:ext cx="2352675" cy="1943100"/>
          </a:xfrm>
          <a:prstGeom prst="rect">
            <a:avLst/>
          </a:prstGeom>
        </p:spPr>
      </p:pic>
    </p:spTree>
    <p:extLst>
      <p:ext uri="{BB962C8B-B14F-4D97-AF65-F5344CB8AC3E}">
        <p14:creationId xmlns:p14="http://schemas.microsoft.com/office/powerpoint/2010/main" val="403920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DCC584-E0B5-4380-1A6B-D05BAC5C365A}"/>
              </a:ext>
            </a:extLst>
          </p:cNvPr>
          <p:cNvSpPr>
            <a:spLocks noGrp="1"/>
          </p:cNvSpPr>
          <p:nvPr>
            <p:ph type="title"/>
          </p:nvPr>
        </p:nvSpPr>
        <p:spPr/>
        <p:txBody>
          <a:bodyPr/>
          <a:lstStyle/>
          <a:p>
            <a:r>
              <a:rPr lang="he-IL" dirty="0"/>
              <a:t>המשך</a:t>
            </a:r>
          </a:p>
        </p:txBody>
      </p:sp>
      <p:sp>
        <p:nvSpPr>
          <p:cNvPr id="3" name="מציין מיקום תוכן 2">
            <a:extLst>
              <a:ext uri="{FF2B5EF4-FFF2-40B4-BE49-F238E27FC236}">
                <a16:creationId xmlns:a16="http://schemas.microsoft.com/office/drawing/2014/main" id="{3B1432F1-3A04-6708-944C-4D948F37A9F8}"/>
              </a:ext>
            </a:extLst>
          </p:cNvPr>
          <p:cNvSpPr>
            <a:spLocks noGrp="1"/>
          </p:cNvSpPr>
          <p:nvPr>
            <p:ph idx="1"/>
          </p:nvPr>
        </p:nvSpPr>
        <p:spPr/>
        <p:txBody>
          <a:bodyPr/>
          <a:lstStyle/>
          <a:p>
            <a:r>
              <a:rPr lang="he-IL" dirty="0"/>
              <a:t>הצוות בבית אבות מוריה קריית ים מורכב מאנשי מקצוע רב תחומיים המיומנים בטיפול בדיירים סיעודיים בגיל השלישי. הצוות כולו קשוב לצרכיהם, שם דגש על הענקת יחס אישי לכל דייר ולבני משפחתו. בין אנשי הצוות תוכלו למצוא רופא ואחיות מוסמכות, מטפלות ומטפלים סיעודיים, פיזיותרפיסטים, עובדים סוציאליים, מרפאים בעיסוק ועובדי מנהלה. המחלקות מאוישות ע”י צוות רב מקצועי ומנוסה 24 שעות ביממה ומלווה ע”י רופא הבית ויועץ גריאטרי צמוד.</a:t>
            </a:r>
          </a:p>
          <a:p>
            <a:r>
              <a:rPr lang="he-IL" dirty="0"/>
              <a:t>בבית אבות </a:t>
            </a:r>
            <a:r>
              <a:rPr lang="he-IL" dirty="0" err="1"/>
              <a:t>קרית</a:t>
            </a:r>
            <a:r>
              <a:rPr lang="he-IL" dirty="0"/>
              <a:t> ים 3 מחלקות: שלושת המחלקות מיועדות למטופלים סיעודיים (במצב בריאותי ותפקודי ירוד, על פי הגדרת משרד הבריאות). </a:t>
            </a:r>
          </a:p>
          <a:p>
            <a:r>
              <a:rPr lang="he-IL" dirty="0" err="1"/>
              <a:t>סיואר</a:t>
            </a:r>
            <a:r>
              <a:rPr lang="he-IL" dirty="0"/>
              <a:t> עודי- אחות אחראית מחלקה סיעודית במוסד מוריה </a:t>
            </a:r>
            <a:r>
              <a:rPr lang="he-IL" dirty="0" err="1"/>
              <a:t>קרית</a:t>
            </a:r>
            <a:r>
              <a:rPr lang="he-IL" dirty="0"/>
              <a:t> ים</a:t>
            </a:r>
          </a:p>
        </p:txBody>
      </p:sp>
      <p:sp>
        <p:nvSpPr>
          <p:cNvPr id="4" name="מציין מיקום של תאריך 3">
            <a:extLst>
              <a:ext uri="{FF2B5EF4-FFF2-40B4-BE49-F238E27FC236}">
                <a16:creationId xmlns:a16="http://schemas.microsoft.com/office/drawing/2014/main" id="{3BA27143-87D2-8B92-492E-6FA3D89F1307}"/>
              </a:ext>
            </a:extLst>
          </p:cNvPr>
          <p:cNvSpPr>
            <a:spLocks noGrp="1"/>
          </p:cNvSpPr>
          <p:nvPr>
            <p:ph type="dt" sz="half" idx="10"/>
          </p:nvPr>
        </p:nvSpPr>
        <p:spPr/>
        <p:txBody>
          <a:bodyPr/>
          <a:lstStyle/>
          <a:p>
            <a:pPr rtl="1"/>
            <a:fld id="{9485C861-67B5-4004-B8E7-860D0705DFD9}" type="datetime1">
              <a:rPr lang="he-IL" smtClean="0"/>
              <a:t>ג'/אב/תשפ"ג</a:t>
            </a:fld>
            <a:endParaRPr lang="en-US" dirty="0"/>
          </a:p>
        </p:txBody>
      </p:sp>
      <p:pic>
        <p:nvPicPr>
          <p:cNvPr id="5" name="תמונה 4">
            <a:extLst>
              <a:ext uri="{FF2B5EF4-FFF2-40B4-BE49-F238E27FC236}">
                <a16:creationId xmlns:a16="http://schemas.microsoft.com/office/drawing/2014/main" id="{DE262693-4590-1D15-272B-CC46219813F3}"/>
              </a:ext>
            </a:extLst>
          </p:cNvPr>
          <p:cNvPicPr>
            <a:picLocks noChangeAspect="1"/>
          </p:cNvPicPr>
          <p:nvPr/>
        </p:nvPicPr>
        <p:blipFill>
          <a:blip r:embed="rId2"/>
          <a:stretch>
            <a:fillRect/>
          </a:stretch>
        </p:blipFill>
        <p:spPr>
          <a:xfrm>
            <a:off x="340461" y="46037"/>
            <a:ext cx="2352675" cy="1943100"/>
          </a:xfrm>
          <a:prstGeom prst="rect">
            <a:avLst/>
          </a:prstGeom>
        </p:spPr>
      </p:pic>
    </p:spTree>
    <p:extLst>
      <p:ext uri="{BB962C8B-B14F-4D97-AF65-F5344CB8AC3E}">
        <p14:creationId xmlns:p14="http://schemas.microsoft.com/office/powerpoint/2010/main" val="372359242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815_TF56160789" id="{539478B9-971F-4B54-B53E-E49BF40DA880}" vid="{419C53F5-77C9-4B61-965E-AEDCB46211C3}"/>
    </a:ext>
  </a:extLst>
</a:theme>
</file>

<file path=ppt/theme/theme2.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{0614CD4F-84D0-4328-B997-DB99BF97C870}tf56160789_win32</Template>
  <TotalTime>11615</TotalTime>
  <Words>2436</Words>
  <Application>Microsoft Office PowerPoint</Application>
  <PresentationFormat>מסך רחב</PresentationFormat>
  <Paragraphs>156</Paragraphs>
  <Slides>23</Slides>
  <Notes>2</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23</vt:i4>
      </vt:variant>
    </vt:vector>
  </HeadingPairs>
  <TitlesOfParts>
    <vt:vector size="27" baseType="lpstr">
      <vt:lpstr>Calibri</vt:lpstr>
      <vt:lpstr>Franklin Gothic Book</vt:lpstr>
      <vt:lpstr>Tahoma</vt:lpstr>
      <vt:lpstr>1_RetrospectVTI</vt:lpstr>
      <vt:lpstr>מטלה מסכמת של הקורס קורס ניהול לאחיות ואחים אחראיים העוסקים בגריאטריה  "בניית תכנית להעצמת העובד והפחתת השחיקה"</vt:lpstr>
      <vt:lpstr>למושג שחיקה, הנקרא באנגלית Burnout שפירושו דעיכה, קודמת האש. כדי שתהיה דעיכה חייבת להיות אש לפני כן. האנשים המועדים ביותר להישחק הם דווקא האנשים הנלהבים, בעלי היוזמה, הרוח החלוצית והמרץ, אנשים שרוצים לעזור ומלאים בלהט וברגשPines &amp; Aronson, 1988). ).  שחיקה נחווית כתחושת תשישות נפשית, גופנית ושכלית, הנגרמת מרמת עומס נפשי מתמיד ומתמשך. תשישות נפשית היא המרכיב המרכזי, הדומיננטי והמשמעותי ביותר של שחיקה והממד המהותי ביותר שלהםnes &amp; Aronson, 1988).). </vt:lpstr>
      <vt:lpstr>שחיקה</vt:lpstr>
      <vt:lpstr>השלכות השחיקה</vt:lpstr>
      <vt:lpstr>איך נזהה עובד שחוק??</vt:lpstr>
      <vt:lpstr>רציונל לבחירת הנושא</vt:lpstr>
      <vt:lpstr>תיאור של הארגון ותחום הסיעוד</vt:lpstr>
      <vt:lpstr>תיאור של הארגון ותחום הסיעוד</vt:lpstr>
      <vt:lpstr>המשך</vt:lpstr>
      <vt:lpstr>תוכנית העבודה ב SMART-  ועדכון עם שלבי ביצוע המטלה</vt:lpstr>
      <vt:lpstr>מרכיב התוכנית</vt:lpstr>
      <vt:lpstr>פירוט אסטרטגיות בשל קידום הנושא</vt:lpstr>
      <vt:lpstr>שותפים לקידום הנושא</vt:lpstr>
      <vt:lpstr>אתגרים </vt:lpstr>
      <vt:lpstr>מה עזר- ומה התגלה?</vt:lpstr>
      <vt:lpstr>מסקנות, לקחים, תובנות מיישום הנושא</vt:lpstr>
      <vt:lpstr>מצגת של PowerPoint‏</vt:lpstr>
      <vt:lpstr>מצגת של PowerPoint‏</vt:lpstr>
      <vt:lpstr>מודל של גשר מאחד</vt:lpstr>
      <vt:lpstr>גשר מאחד</vt:lpstr>
      <vt:lpstr>לסיכום</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מטלת מסכמת של הקורס קורס ניהול לאחיות ואחים אחראיים העוסקים בגריאטריה  "בניית תכנית להעצמת העובד והפחתת השחיקה"</dc:title>
  <dc:creator>nasrin</dc:creator>
  <cp:lastModifiedBy>Mirit g</cp:lastModifiedBy>
  <cp:revision>5</cp:revision>
  <dcterms:created xsi:type="dcterms:W3CDTF">2023-05-28T11:16:33Z</dcterms:created>
  <dcterms:modified xsi:type="dcterms:W3CDTF">2023-07-20T23:35:24Z</dcterms:modified>
</cp:coreProperties>
</file>