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3" r:id="rId1"/>
  </p:sldMasterIdLst>
  <p:sldIdLst>
    <p:sldId id="256" r:id="rId2"/>
    <p:sldId id="257" r:id="rId3"/>
    <p:sldId id="258" r:id="rId4"/>
    <p:sldId id="259" r:id="rId5"/>
    <p:sldId id="273" r:id="rId6"/>
    <p:sldId id="260" r:id="rId7"/>
    <p:sldId id="264" r:id="rId8"/>
    <p:sldId id="265" r:id="rId9"/>
    <p:sldId id="266" r:id="rId10"/>
    <p:sldId id="267" r:id="rId11"/>
    <p:sldId id="268" r:id="rId12"/>
    <p:sldId id="261" r:id="rId13"/>
    <p:sldId id="262" r:id="rId14"/>
    <p:sldId id="263" r:id="rId15"/>
    <p:sldId id="269" r:id="rId16"/>
    <p:sldId id="271" r:id="rId17"/>
    <p:sldId id="274" r:id="rId18"/>
    <p:sldId id="275" r:id="rId19"/>
    <p:sldId id="276" r:id="rId20"/>
    <p:sldId id="279" r:id="rId21"/>
    <p:sldId id="281" r:id="rId22"/>
    <p:sldId id="280" r:id="rId23"/>
    <p:sldId id="272" r:id="rId24"/>
    <p:sldId id="277"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986" autoAdjust="0"/>
    <p:restoredTop sz="93447"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4D57BDD-E64A-4D27-8978-82FFCA18A12C}" type="datetimeFigureOut">
              <a:rPr lang="en-US" smtClean="0"/>
              <a:pPr/>
              <a:t>7/17/2023</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643A852-0206-46AC-B0EB-645612933129}"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715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pPr/>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68412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pPr/>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010764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pPr/>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21040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pPr/>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28214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F4D57BDD-E64A-4D27-8978-82FFCA18A12C}" type="datetimeFigureOut">
              <a:rPr lang="en-US" smtClean="0"/>
              <a:pPr/>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43A852-0206-46AC-B0EB-645612933129}"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08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F4D57BDD-E64A-4D27-8978-82FFCA18A12C}" type="datetimeFigureOut">
              <a:rPr lang="en-US" smtClean="0"/>
              <a:pPr/>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428197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F4D57BDD-E64A-4D27-8978-82FFCA18A12C}" type="datetimeFigureOut">
              <a:rPr lang="en-US" smtClean="0"/>
              <a:pPr/>
              <a:t>7/17/2023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645124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F4D57BDD-E64A-4D27-8978-82FFCA18A12C}" type="datetimeFigureOut">
              <a:rPr lang="en-US" smtClean="0"/>
              <a:pPr/>
              <a:t>7/17/2023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95850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57BDD-E64A-4D27-8978-82FFCA18A12C}" type="datetimeFigureOut">
              <a:rPr lang="en-US" smtClean="0"/>
              <a:pPr/>
              <a:t>7/17/2023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248359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F4D57BDD-E64A-4D27-8978-82FFCA18A12C}" type="datetimeFigureOut">
              <a:rPr lang="en-US" smtClean="0"/>
              <a:pPr/>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3602228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F4D57BDD-E64A-4D27-8978-82FFCA18A12C}" type="datetimeFigureOut">
              <a:rPr lang="en-US" smtClean="0"/>
              <a:pPr/>
              <a:t>7/17/2023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13964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4D57BDD-E64A-4D27-8978-82FFCA18A12C}" type="datetimeFigureOut">
              <a:rPr lang="en-US" smtClean="0"/>
              <a:pPr/>
              <a:t>7/17/2023</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91687556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defTabSz="914400" rtl="1"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r" defTabSz="914400" rtl="1"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6ED7C63-13EE-5124-0926-8C1291C8DE45}"/>
              </a:ext>
            </a:extLst>
          </p:cNvPr>
          <p:cNvSpPr>
            <a:spLocks noGrp="1"/>
          </p:cNvSpPr>
          <p:nvPr>
            <p:ph type="ctrTitle"/>
          </p:nvPr>
        </p:nvSpPr>
        <p:spPr>
          <a:xfrm>
            <a:off x="1443789" y="1358901"/>
            <a:ext cx="9767136" cy="1333499"/>
          </a:xfrm>
        </p:spPr>
        <p:txBody>
          <a:bodyPr>
            <a:normAutofit/>
          </a:bodyPr>
          <a:lstStyle/>
          <a:p>
            <a:r>
              <a:rPr lang="he-IL" dirty="0"/>
              <a:t>ש</a:t>
            </a:r>
            <a:r>
              <a:rPr lang="he-IL" dirty="0">
                <a:latin typeface="David" panose="020E0502060401010101" pitchFamily="34" charset="-79"/>
                <a:cs typeface="David" panose="020E0502060401010101" pitchFamily="34" charset="-79"/>
              </a:rPr>
              <a:t>יפור תהליך קליטת עובד</a:t>
            </a:r>
          </a:p>
        </p:txBody>
      </p:sp>
      <p:sp>
        <p:nvSpPr>
          <p:cNvPr id="3" name="כותרת משנה 2">
            <a:extLst>
              <a:ext uri="{FF2B5EF4-FFF2-40B4-BE49-F238E27FC236}">
                <a16:creationId xmlns:a16="http://schemas.microsoft.com/office/drawing/2014/main" id="{550825E0-B8C6-6246-64FE-854EA2F6E840}"/>
              </a:ext>
            </a:extLst>
          </p:cNvPr>
          <p:cNvSpPr>
            <a:spLocks noGrp="1"/>
          </p:cNvSpPr>
          <p:nvPr>
            <p:ph type="subTitle" idx="1"/>
          </p:nvPr>
        </p:nvSpPr>
        <p:spPr>
          <a:xfrm>
            <a:off x="1304716" y="4165600"/>
            <a:ext cx="9767136" cy="1371599"/>
          </a:xfrm>
        </p:spPr>
        <p:txBody>
          <a:bodyPr>
            <a:normAutofit/>
          </a:bodyPr>
          <a:lstStyle/>
          <a:p>
            <a:r>
              <a:rPr lang="he-IL" dirty="0"/>
              <a:t>מטלה מסכמת של קורס </a:t>
            </a:r>
          </a:p>
          <a:p>
            <a:r>
              <a:rPr lang="he-IL" dirty="0"/>
              <a:t>פיתוח מנהלים 2023</a:t>
            </a:r>
          </a:p>
          <a:p>
            <a:r>
              <a:rPr lang="he-IL" dirty="0"/>
              <a:t>עמותת האחים והאחיות לקידום הסיעודי הגריאטרי בישראל </a:t>
            </a:r>
          </a:p>
        </p:txBody>
      </p:sp>
    </p:spTree>
    <p:extLst>
      <p:ext uri="{BB962C8B-B14F-4D97-AF65-F5344CB8AC3E}">
        <p14:creationId xmlns:p14="http://schemas.microsoft.com/office/powerpoint/2010/main" val="455587785"/>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F59CC104-00FB-346F-D9D4-2CC5B461F8E8}"/>
              </a:ext>
            </a:extLst>
          </p:cNvPr>
          <p:cNvPicPr>
            <a:picLocks noChangeAspect="1"/>
          </p:cNvPicPr>
          <p:nvPr/>
        </p:nvPicPr>
        <p:blipFill>
          <a:blip r:embed="rId2"/>
          <a:stretch>
            <a:fillRect/>
          </a:stretch>
        </p:blipFill>
        <p:spPr>
          <a:xfrm>
            <a:off x="1706880" y="0"/>
            <a:ext cx="8971280" cy="6858000"/>
          </a:xfrm>
          <a:prstGeom prst="rect">
            <a:avLst/>
          </a:prstGeom>
        </p:spPr>
      </p:pic>
    </p:spTree>
    <p:extLst>
      <p:ext uri="{BB962C8B-B14F-4D97-AF65-F5344CB8AC3E}">
        <p14:creationId xmlns:p14="http://schemas.microsoft.com/office/powerpoint/2010/main" val="905714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24D5525F-5321-0CA6-E707-4E86CE53690D}"/>
              </a:ext>
            </a:extLst>
          </p:cNvPr>
          <p:cNvPicPr>
            <a:picLocks noChangeAspect="1"/>
          </p:cNvPicPr>
          <p:nvPr/>
        </p:nvPicPr>
        <p:blipFill>
          <a:blip r:embed="rId2"/>
          <a:stretch>
            <a:fillRect/>
          </a:stretch>
        </p:blipFill>
        <p:spPr>
          <a:xfrm>
            <a:off x="952500" y="873760"/>
            <a:ext cx="10287000" cy="5364480"/>
          </a:xfrm>
          <a:prstGeom prst="rect">
            <a:avLst/>
          </a:prstGeom>
        </p:spPr>
      </p:pic>
    </p:spTree>
    <p:extLst>
      <p:ext uri="{BB962C8B-B14F-4D97-AF65-F5344CB8AC3E}">
        <p14:creationId xmlns:p14="http://schemas.microsoft.com/office/powerpoint/2010/main" val="1648268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EFDE519-0976-707F-6738-B915F3D07170}"/>
              </a:ext>
            </a:extLst>
          </p:cNvPr>
          <p:cNvSpPr>
            <a:spLocks noGrp="1"/>
          </p:cNvSpPr>
          <p:nvPr>
            <p:ph type="title"/>
          </p:nvPr>
        </p:nvSpPr>
        <p:spPr>
          <a:xfrm>
            <a:off x="690880" y="792480"/>
            <a:ext cx="10668000" cy="1527207"/>
          </a:xfrm>
        </p:spPr>
        <p:txBody>
          <a:bodyPr/>
          <a:lstStyle/>
          <a:p>
            <a:r>
              <a:rPr lang="he-IL" dirty="0">
                <a:latin typeface="David" panose="020E0502060401010101" pitchFamily="34" charset="-79"/>
                <a:cs typeface="David" panose="020E0502060401010101" pitchFamily="34" charset="-79"/>
              </a:rPr>
              <a:t>נקודות המסייעות לקליטה טובה </a:t>
            </a:r>
          </a:p>
        </p:txBody>
      </p:sp>
      <p:sp>
        <p:nvSpPr>
          <p:cNvPr id="3" name="מציין מיקום טקסט 2">
            <a:extLst>
              <a:ext uri="{FF2B5EF4-FFF2-40B4-BE49-F238E27FC236}">
                <a16:creationId xmlns:a16="http://schemas.microsoft.com/office/drawing/2014/main" id="{118943EF-0645-026B-C2FE-560651AE1358}"/>
              </a:ext>
            </a:extLst>
          </p:cNvPr>
          <p:cNvSpPr>
            <a:spLocks noGrp="1"/>
          </p:cNvSpPr>
          <p:nvPr>
            <p:ph type="body" idx="1"/>
          </p:nvPr>
        </p:nvSpPr>
        <p:spPr>
          <a:xfrm>
            <a:off x="762000" y="2438400"/>
            <a:ext cx="10668000" cy="4307840"/>
          </a:xfrm>
        </p:spPr>
        <p:txBody>
          <a:bodyPr/>
          <a:lstStyle/>
          <a:p>
            <a:pPr algn="r"/>
            <a:r>
              <a:rPr lang="he-IL" dirty="0">
                <a:latin typeface="David" panose="020E0502060401010101" pitchFamily="34" charset="-79"/>
                <a:cs typeface="David" panose="020E0502060401010101" pitchFamily="34" charset="-79"/>
              </a:rPr>
              <a:t>בכדי לייעל את תהליך קליטת העובדים </a:t>
            </a:r>
          </a:p>
          <a:p>
            <a:pPr algn="r"/>
            <a:r>
              <a:rPr lang="he-IL" dirty="0">
                <a:latin typeface="David" panose="020E0502060401010101" pitchFamily="34" charset="-79"/>
                <a:cs typeface="David" panose="020E0502060401010101" pitchFamily="34" charset="-79"/>
              </a:rPr>
              <a:t>אנו צריכים לבנות תוכנית מפורטת וברורה הכולל את כל הנקודות בהם העובד יצטרך לנגוע במהלך עבודתו היומיומית </a:t>
            </a:r>
          </a:p>
          <a:p>
            <a:pPr algn="r"/>
            <a:r>
              <a:rPr lang="he-IL" dirty="0">
                <a:latin typeface="David" panose="020E0502060401010101" pitchFamily="34" charset="-79"/>
                <a:cs typeface="David" panose="020E0502060401010101" pitchFamily="34" charset="-79"/>
              </a:rPr>
              <a:t>התוכית תכלול תיאור מפורט של הארגון</a:t>
            </a:r>
          </a:p>
          <a:p>
            <a:pPr algn="r"/>
            <a:r>
              <a:rPr lang="he-IL" dirty="0">
                <a:latin typeface="David" panose="020E0502060401010101" pitchFamily="34" charset="-79"/>
                <a:cs typeface="David" panose="020E0502060401010101" pitchFamily="34" charset="-79"/>
              </a:rPr>
              <a:t>אנשי צוות רב מקצועיים</a:t>
            </a:r>
          </a:p>
          <a:p>
            <a:pPr algn="r"/>
            <a:r>
              <a:rPr lang="he-IL" dirty="0">
                <a:latin typeface="David" panose="020E0502060401010101" pitchFamily="34" charset="-79"/>
                <a:cs typeface="David" panose="020E0502060401010101" pitchFamily="34" charset="-79"/>
              </a:rPr>
              <a:t>מבנה ומיקום מקומות רלוונטיים בתוך המוסד</a:t>
            </a:r>
          </a:p>
          <a:p>
            <a:pPr algn="r"/>
            <a:r>
              <a:rPr lang="he-IL" dirty="0" err="1">
                <a:latin typeface="David" panose="020E0502060401010101" pitchFamily="34" charset="-79"/>
                <a:cs typeface="David" panose="020E0502060401010101" pitchFamily="34" charset="-79"/>
              </a:rPr>
              <a:t>נוהלים</a:t>
            </a:r>
            <a:r>
              <a:rPr lang="he-IL" dirty="0">
                <a:latin typeface="David" panose="020E0502060401010101" pitchFamily="34" charset="-79"/>
                <a:cs typeface="David" panose="020E0502060401010101" pitchFamily="34" charset="-79"/>
              </a:rPr>
              <a:t> פנימיים ונהלי גריאטריה </a:t>
            </a:r>
          </a:p>
          <a:p>
            <a:pPr algn="r"/>
            <a:r>
              <a:rPr lang="he-IL" dirty="0">
                <a:latin typeface="David" panose="020E0502060401010101" pitchFamily="34" charset="-79"/>
                <a:cs typeface="David" panose="020E0502060401010101" pitchFamily="34" charset="-79"/>
              </a:rPr>
              <a:t>ניירת רלוונטיים וכו'</a:t>
            </a:r>
          </a:p>
          <a:p>
            <a:r>
              <a:rPr lang="he-IL" dirty="0"/>
              <a:t> </a:t>
            </a:r>
          </a:p>
        </p:txBody>
      </p:sp>
    </p:spTree>
    <p:extLst>
      <p:ext uri="{BB962C8B-B14F-4D97-AF65-F5344CB8AC3E}">
        <p14:creationId xmlns:p14="http://schemas.microsoft.com/office/powerpoint/2010/main" val="1231459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D86DDFB-C780-F2CE-F995-0650028D27A0}"/>
              </a:ext>
            </a:extLst>
          </p:cNvPr>
          <p:cNvSpPr>
            <a:spLocks noGrp="1"/>
          </p:cNvSpPr>
          <p:nvPr>
            <p:ph type="title"/>
          </p:nvPr>
        </p:nvSpPr>
        <p:spPr/>
        <p:txBody>
          <a:bodyPr/>
          <a:lstStyle/>
          <a:p>
            <a:pPr algn="r"/>
            <a:r>
              <a:rPr lang="he-IL" dirty="0">
                <a:latin typeface="David" panose="020E0502060401010101" pitchFamily="34" charset="-79"/>
                <a:cs typeface="David" panose="020E0502060401010101" pitchFamily="34" charset="-79"/>
              </a:rPr>
              <a:t>המשך</a:t>
            </a:r>
          </a:p>
        </p:txBody>
      </p:sp>
      <p:sp>
        <p:nvSpPr>
          <p:cNvPr id="3" name="מציין מיקום תוכן 2">
            <a:extLst>
              <a:ext uri="{FF2B5EF4-FFF2-40B4-BE49-F238E27FC236}">
                <a16:creationId xmlns:a16="http://schemas.microsoft.com/office/drawing/2014/main" id="{46EC8726-80AD-DD79-20C2-9AE05D91D1BE}"/>
              </a:ext>
            </a:extLst>
          </p:cNvPr>
          <p:cNvSpPr>
            <a:spLocks noGrp="1"/>
          </p:cNvSpPr>
          <p:nvPr>
            <p:ph idx="1"/>
          </p:nvPr>
        </p:nvSpPr>
        <p:spPr>
          <a:xfrm>
            <a:off x="762000" y="2570481"/>
            <a:ext cx="10668000" cy="4196080"/>
          </a:xfrm>
        </p:spPr>
        <p:txBody>
          <a:bodyPr/>
          <a:lstStyle/>
          <a:p>
            <a:pPr algn="r"/>
            <a:r>
              <a:rPr lang="he-IL" dirty="0">
                <a:latin typeface="David" panose="020E0502060401010101" pitchFamily="34" charset="-79"/>
                <a:cs typeface="David" panose="020E0502060401010101" pitchFamily="34" charset="-79"/>
              </a:rPr>
              <a:t>אך לפני תחילת עבודה יש תהליך קדם קליטה הכולל </a:t>
            </a:r>
          </a:p>
          <a:p>
            <a:pPr marL="0" indent="0" algn="r">
              <a:buNone/>
            </a:pPr>
            <a:r>
              <a:rPr lang="he-IL" dirty="0">
                <a:latin typeface="David" panose="020E0502060401010101" pitchFamily="34" charset="-79"/>
                <a:cs typeface="David" panose="020E0502060401010101" pitchFamily="34" charset="-79"/>
              </a:rPr>
              <a:t>ראיון עבודה </a:t>
            </a:r>
          </a:p>
          <a:p>
            <a:pPr marL="0" indent="0" algn="r">
              <a:buNone/>
            </a:pPr>
            <a:r>
              <a:rPr lang="he-IL" dirty="0">
                <a:latin typeface="David" panose="020E0502060401010101" pitchFamily="34" charset="-79"/>
                <a:cs typeface="David" panose="020E0502060401010101" pitchFamily="34" charset="-79"/>
              </a:rPr>
              <a:t>חיבור והתאמה לאופי הארגון</a:t>
            </a:r>
          </a:p>
          <a:p>
            <a:pPr marL="0" indent="0" algn="r">
              <a:buNone/>
            </a:pPr>
            <a:r>
              <a:rPr lang="he-IL" dirty="0">
                <a:latin typeface="David" panose="020E0502060401010101" pitchFamily="34" charset="-79"/>
                <a:cs typeface="David" panose="020E0502060401010101" pitchFamily="34" charset="-79"/>
              </a:rPr>
              <a:t>סיור במקום העבדה</a:t>
            </a:r>
          </a:p>
          <a:p>
            <a:pPr marL="0" indent="0" algn="r">
              <a:buNone/>
            </a:pPr>
            <a:r>
              <a:rPr lang="he-IL" dirty="0">
                <a:latin typeface="David" panose="020E0502060401010101" pitchFamily="34" charset="-79"/>
                <a:cs typeface="David" panose="020E0502060401010101" pitchFamily="34" charset="-79"/>
              </a:rPr>
              <a:t>הכירות עם הצוות</a:t>
            </a:r>
          </a:p>
          <a:p>
            <a:pPr marL="0" indent="0" algn="r">
              <a:buNone/>
            </a:pPr>
            <a:r>
              <a:rPr lang="he-IL" dirty="0">
                <a:latin typeface="David" panose="020E0502060401010101" pitchFamily="34" charset="-79"/>
                <a:cs typeface="David" panose="020E0502060401010101" pitchFamily="34" charset="-79"/>
              </a:rPr>
              <a:t>לתת למרואיין לדבר ולשאול</a:t>
            </a:r>
          </a:p>
          <a:p>
            <a:pPr marL="0" indent="0" algn="r">
              <a:buNone/>
            </a:pPr>
            <a:r>
              <a:rPr lang="he-IL" dirty="0">
                <a:latin typeface="David" panose="020E0502060401010101" pitchFamily="34" charset="-79"/>
                <a:cs typeface="David" panose="020E0502060401010101" pitchFamily="34" charset="-79"/>
              </a:rPr>
              <a:t>תאים צפיות שכר  </a:t>
            </a:r>
          </a:p>
          <a:p>
            <a:pPr marL="0" indent="0">
              <a:buNone/>
            </a:pPr>
            <a:endParaRPr lang="he-IL" dirty="0"/>
          </a:p>
        </p:txBody>
      </p:sp>
    </p:spTree>
    <p:extLst>
      <p:ext uri="{BB962C8B-B14F-4D97-AF65-F5344CB8AC3E}">
        <p14:creationId xmlns:p14="http://schemas.microsoft.com/office/powerpoint/2010/main" val="3081656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1A78585-5AC2-DBE4-BDC3-7C0D7C8BE49B}"/>
              </a:ext>
            </a:extLst>
          </p:cNvPr>
          <p:cNvSpPr>
            <a:spLocks noGrp="1"/>
          </p:cNvSpPr>
          <p:nvPr>
            <p:ph type="title"/>
          </p:nvPr>
        </p:nvSpPr>
        <p:spPr>
          <a:xfrm>
            <a:off x="762000" y="619761"/>
            <a:ext cx="9144000" cy="975360"/>
          </a:xfrm>
        </p:spPr>
        <p:txBody>
          <a:bodyPr/>
          <a:lstStyle/>
          <a:p>
            <a:pPr algn="r"/>
            <a:r>
              <a:rPr lang="he-IL" dirty="0">
                <a:latin typeface="David" panose="020E0502060401010101" pitchFamily="34" charset="-79"/>
                <a:cs typeface="David" panose="020E0502060401010101" pitchFamily="34" charset="-79"/>
              </a:rPr>
              <a:t>תהליך הקליטה </a:t>
            </a:r>
          </a:p>
        </p:txBody>
      </p:sp>
      <p:sp>
        <p:nvSpPr>
          <p:cNvPr id="3" name="מציין מיקום תוכן 2">
            <a:extLst>
              <a:ext uri="{FF2B5EF4-FFF2-40B4-BE49-F238E27FC236}">
                <a16:creationId xmlns:a16="http://schemas.microsoft.com/office/drawing/2014/main" id="{80A96903-E84C-FB89-97D7-48BD0180A568}"/>
              </a:ext>
            </a:extLst>
          </p:cNvPr>
          <p:cNvSpPr>
            <a:spLocks noGrp="1"/>
          </p:cNvSpPr>
          <p:nvPr>
            <p:ph idx="1"/>
          </p:nvPr>
        </p:nvSpPr>
        <p:spPr>
          <a:xfrm>
            <a:off x="762000" y="1971040"/>
            <a:ext cx="10668000" cy="4724399"/>
          </a:xfrm>
        </p:spPr>
        <p:txBody>
          <a:bodyPr/>
          <a:lstStyle/>
          <a:p>
            <a:pPr algn="r"/>
            <a:r>
              <a:rPr lang="he-IL" dirty="0">
                <a:latin typeface="David" panose="020E0502060401010101" pitchFamily="34" charset="-79"/>
                <a:cs typeface="David" panose="020E0502060401010101" pitchFamily="34" charset="-79"/>
              </a:rPr>
              <a:t>כידוע תהליך קליטת העובד הינו בתשלום לכן לנו כארגון חשוב מאוד שהתהליך יהי יעיל וקצר בכדי להפחית עלויות אך יחד עם זאת השאלה האם תהליך קצר יספיק לנו לתת את כל הכלים לעובד החדש וכמה יעיל יכול להיות ?</a:t>
            </a:r>
          </a:p>
          <a:p>
            <a:pPr algn="r"/>
            <a:r>
              <a:rPr lang="he-IL" dirty="0">
                <a:latin typeface="David" panose="020E0502060401010101" pitchFamily="34" charset="-79"/>
                <a:cs typeface="David" panose="020E0502060401010101" pitchFamily="34" charset="-79"/>
              </a:rPr>
              <a:t>מכאן אנחנו נצא בתוכנית ברורה הבנויה ע"פ </a:t>
            </a:r>
            <a:r>
              <a:rPr lang="en-US" dirty="0"/>
              <a:t> </a:t>
            </a:r>
          </a:p>
          <a:p>
            <a:pPr algn="r"/>
            <a:r>
              <a:rPr lang="en-US" dirty="0"/>
              <a:t>SMART</a:t>
            </a:r>
            <a:endParaRPr lang="he-IL" dirty="0"/>
          </a:p>
        </p:txBody>
      </p:sp>
    </p:spTree>
    <p:extLst>
      <p:ext uri="{BB962C8B-B14F-4D97-AF65-F5344CB8AC3E}">
        <p14:creationId xmlns:p14="http://schemas.microsoft.com/office/powerpoint/2010/main" val="4012510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FAD37D6-A5C7-AA19-E8FE-39CAA106B3D7}"/>
              </a:ext>
            </a:extLst>
          </p:cNvPr>
          <p:cNvSpPr>
            <a:spLocks noGrp="1"/>
          </p:cNvSpPr>
          <p:nvPr>
            <p:ph type="title"/>
          </p:nvPr>
        </p:nvSpPr>
        <p:spPr>
          <a:xfrm>
            <a:off x="762000" y="568960"/>
            <a:ext cx="10668000" cy="1483359"/>
          </a:xfrm>
        </p:spPr>
        <p:txBody>
          <a:bodyPr>
            <a:normAutofit fontScale="90000"/>
          </a:bodyPr>
          <a:lstStyle/>
          <a:p>
            <a:pPr algn="ctr"/>
            <a:br>
              <a:rPr lang="he-IL" sz="6000" dirty="0">
                <a:effectLst/>
                <a:latin typeface="Calibri" panose="020F0502020204030204" pitchFamily="34" charset="0"/>
                <a:ea typeface="Calibri" panose="020F0502020204030204" pitchFamily="34" charset="0"/>
                <a:cs typeface="Arial" panose="020B0604020202020204" pitchFamily="34" charset="0"/>
              </a:rPr>
            </a:br>
            <a:br>
              <a:rPr lang="he-IL" sz="6000" dirty="0">
                <a:effectLst/>
                <a:latin typeface="Calibri" panose="020F0502020204030204" pitchFamily="34" charset="0"/>
                <a:ea typeface="Calibri" panose="020F0502020204030204" pitchFamily="34" charset="0"/>
                <a:cs typeface="Arial" panose="020B0604020202020204" pitchFamily="34" charset="0"/>
              </a:rPr>
            </a:br>
            <a:br>
              <a:rPr lang="he-IL" sz="6000" dirty="0">
                <a:effectLst/>
                <a:latin typeface="Calibri" panose="020F0502020204030204" pitchFamily="34" charset="0"/>
                <a:ea typeface="Calibri" panose="020F0502020204030204" pitchFamily="34" charset="0"/>
                <a:cs typeface="Arial" panose="020B0604020202020204" pitchFamily="34" charset="0"/>
              </a:rPr>
            </a:br>
            <a:r>
              <a:rPr lang="he-IL" sz="6000" dirty="0">
                <a:effectLst/>
                <a:latin typeface="Calibri" panose="020F0502020204030204" pitchFamily="34" charset="0"/>
                <a:ea typeface="Calibri" panose="020F0502020204030204" pitchFamily="34" charset="0"/>
                <a:cs typeface="Arial" panose="020B0604020202020204" pitchFamily="34" charset="0"/>
              </a:rPr>
              <a:t>תכנית עבודה בשיטת</a:t>
            </a:r>
            <a:br>
              <a:rPr lang="he-IL" sz="6000" dirty="0">
                <a:effectLst/>
                <a:latin typeface="Calibri" panose="020F0502020204030204" pitchFamily="34" charset="0"/>
                <a:ea typeface="Calibri" panose="020F0502020204030204" pitchFamily="34" charset="0"/>
                <a:cs typeface="Arial" panose="020B0604020202020204" pitchFamily="34" charset="0"/>
              </a:rPr>
            </a:br>
            <a:r>
              <a:rPr lang="he-IL" sz="6000" dirty="0">
                <a:effectLst/>
                <a:latin typeface="Calibri" panose="020F0502020204030204" pitchFamily="34" charset="0"/>
                <a:ea typeface="Calibri" panose="020F0502020204030204" pitchFamily="34" charset="0"/>
                <a:cs typeface="Arial" panose="020B0604020202020204" pitchFamily="34" charset="0"/>
              </a:rPr>
              <a:t> </a:t>
            </a:r>
            <a:r>
              <a:rPr lang="en-US" sz="6000" dirty="0">
                <a:effectLst/>
                <a:latin typeface="Calibri" panose="020F0502020204030204" pitchFamily="34" charset="0"/>
                <a:ea typeface="Calibri" panose="020F0502020204030204" pitchFamily="34" charset="0"/>
                <a:cs typeface="Arial" panose="020B0604020202020204" pitchFamily="34" charset="0"/>
              </a:rPr>
              <a:t>SMART</a:t>
            </a:r>
            <a:endParaRPr lang="he-IL" dirty="0"/>
          </a:p>
        </p:txBody>
      </p:sp>
      <p:sp>
        <p:nvSpPr>
          <p:cNvPr id="3" name="מציין מיקום טקסט 2">
            <a:extLst>
              <a:ext uri="{FF2B5EF4-FFF2-40B4-BE49-F238E27FC236}">
                <a16:creationId xmlns:a16="http://schemas.microsoft.com/office/drawing/2014/main" id="{74A67522-9940-FA61-E487-1F4B7783B910}"/>
              </a:ext>
            </a:extLst>
          </p:cNvPr>
          <p:cNvSpPr>
            <a:spLocks noGrp="1"/>
          </p:cNvSpPr>
          <p:nvPr>
            <p:ph type="body" idx="1"/>
          </p:nvPr>
        </p:nvSpPr>
        <p:spPr>
          <a:xfrm>
            <a:off x="762000" y="2164080"/>
            <a:ext cx="10668000" cy="3608568"/>
          </a:xfrm>
        </p:spPr>
        <p:txBody>
          <a:bodyPr>
            <a:normAutofit lnSpcReduction="10000"/>
          </a:bodyPr>
          <a:lstStyle/>
          <a:p>
            <a:pPr algn="r"/>
            <a:r>
              <a:rPr lang="he-IL" dirty="0">
                <a:latin typeface="David" panose="020E0502060401010101" pitchFamily="34" charset="-79"/>
                <a:cs typeface="David" panose="020E0502060401010101" pitchFamily="34" charset="-79"/>
              </a:rPr>
              <a:t>בכדי לבנות תוכנית קליטה יעילה בחרנו במודל של  </a:t>
            </a:r>
          </a:p>
          <a:p>
            <a:pPr algn="r"/>
            <a:r>
              <a:rPr lang="en-US" dirty="0">
                <a:latin typeface="David" panose="020E0502060401010101" pitchFamily="34" charset="-79"/>
                <a:cs typeface="David" panose="020E0502060401010101" pitchFamily="34" charset="-79"/>
              </a:rPr>
              <a:t>SMART</a:t>
            </a:r>
            <a:endParaRPr lang="he-IL" dirty="0">
              <a:latin typeface="David" panose="020E0502060401010101" pitchFamily="34" charset="-79"/>
              <a:cs typeface="David" panose="020E0502060401010101" pitchFamily="34" charset="-79"/>
            </a:endParaRPr>
          </a:p>
          <a:p>
            <a:pPr algn="r"/>
            <a:endParaRPr lang="he-IL" dirty="0">
              <a:latin typeface="David" panose="020E0502060401010101" pitchFamily="34" charset="-79"/>
              <a:cs typeface="David" panose="020E0502060401010101" pitchFamily="34" charset="-79"/>
            </a:endParaRPr>
          </a:p>
          <a:p>
            <a:pPr algn="r"/>
            <a:endParaRPr lang="he-IL" dirty="0">
              <a:latin typeface="David" panose="020E0502060401010101" pitchFamily="34" charset="-79"/>
              <a:cs typeface="David" panose="020E0502060401010101" pitchFamily="34" charset="-79"/>
            </a:endParaRPr>
          </a:p>
          <a:p>
            <a:pPr algn="r"/>
            <a:endParaRPr lang="he-IL" dirty="0">
              <a:latin typeface="David" panose="020E0502060401010101" pitchFamily="34" charset="-79"/>
              <a:cs typeface="David" panose="020E0502060401010101" pitchFamily="34" charset="-79"/>
            </a:endParaRPr>
          </a:p>
          <a:p>
            <a:pPr algn="r"/>
            <a:endParaRPr lang="en-US" dirty="0">
              <a:latin typeface="David" panose="020E0502060401010101" pitchFamily="34" charset="-79"/>
              <a:cs typeface="David" panose="020E0502060401010101" pitchFamily="34" charset="-79"/>
            </a:endParaRPr>
          </a:p>
          <a:p>
            <a:pPr algn="r"/>
            <a:r>
              <a:rPr lang="en-US" dirty="0">
                <a:latin typeface="David" panose="020E0502060401010101" pitchFamily="34" charset="-79"/>
                <a:cs typeface="David" panose="020E0502060401010101" pitchFamily="34" charset="-79"/>
              </a:rPr>
              <a:t>  </a:t>
            </a:r>
            <a:endParaRPr lang="he-IL" dirty="0">
              <a:latin typeface="David" panose="020E0502060401010101" pitchFamily="34" charset="-79"/>
              <a:cs typeface="David" panose="020E0502060401010101" pitchFamily="34" charset="-79"/>
            </a:endParaRPr>
          </a:p>
          <a:p>
            <a:pPr algn="r"/>
            <a:r>
              <a:rPr lang="en-US" dirty="0"/>
              <a:t> </a:t>
            </a:r>
            <a:endParaRPr lang="he-IL" dirty="0"/>
          </a:p>
        </p:txBody>
      </p:sp>
      <p:graphicFrame>
        <p:nvGraphicFramePr>
          <p:cNvPr id="4" name="טבלה 3">
            <a:extLst>
              <a:ext uri="{FF2B5EF4-FFF2-40B4-BE49-F238E27FC236}">
                <a16:creationId xmlns:a16="http://schemas.microsoft.com/office/drawing/2014/main" id="{FD0271C9-2C1E-AA17-DB32-2588D7F44FDD}"/>
              </a:ext>
            </a:extLst>
          </p:cNvPr>
          <p:cNvGraphicFramePr>
            <a:graphicFrameLocks noGrp="1"/>
          </p:cNvGraphicFramePr>
          <p:nvPr>
            <p:extLst>
              <p:ext uri="{D42A27DB-BD31-4B8C-83A1-F6EECF244321}">
                <p14:modId xmlns:p14="http://schemas.microsoft.com/office/powerpoint/2010/main" val="755406597"/>
              </p:ext>
            </p:extLst>
          </p:nvPr>
        </p:nvGraphicFramePr>
        <p:xfrm>
          <a:off x="2448558" y="3429000"/>
          <a:ext cx="6281422" cy="2860039"/>
        </p:xfrm>
        <a:graphic>
          <a:graphicData uri="http://schemas.openxmlformats.org/drawingml/2006/table">
            <a:tbl>
              <a:tblPr rtl="1" firstRow="1" firstCol="1" bandRow="1"/>
              <a:tblGrid>
                <a:gridCol w="1256133">
                  <a:extLst>
                    <a:ext uri="{9D8B030D-6E8A-4147-A177-3AD203B41FA5}">
                      <a16:colId xmlns:a16="http://schemas.microsoft.com/office/drawing/2014/main" val="3509910150"/>
                    </a:ext>
                  </a:extLst>
                </a:gridCol>
                <a:gridCol w="1256133">
                  <a:extLst>
                    <a:ext uri="{9D8B030D-6E8A-4147-A177-3AD203B41FA5}">
                      <a16:colId xmlns:a16="http://schemas.microsoft.com/office/drawing/2014/main" val="4125250980"/>
                    </a:ext>
                  </a:extLst>
                </a:gridCol>
                <a:gridCol w="1256133">
                  <a:extLst>
                    <a:ext uri="{9D8B030D-6E8A-4147-A177-3AD203B41FA5}">
                      <a16:colId xmlns:a16="http://schemas.microsoft.com/office/drawing/2014/main" val="2084752316"/>
                    </a:ext>
                  </a:extLst>
                </a:gridCol>
                <a:gridCol w="1256133">
                  <a:extLst>
                    <a:ext uri="{9D8B030D-6E8A-4147-A177-3AD203B41FA5}">
                      <a16:colId xmlns:a16="http://schemas.microsoft.com/office/drawing/2014/main" val="1380323044"/>
                    </a:ext>
                  </a:extLst>
                </a:gridCol>
                <a:gridCol w="1256890">
                  <a:extLst>
                    <a:ext uri="{9D8B030D-6E8A-4147-A177-3AD203B41FA5}">
                      <a16:colId xmlns:a16="http://schemas.microsoft.com/office/drawing/2014/main" val="4040418687"/>
                    </a:ext>
                  </a:extLst>
                </a:gridCol>
              </a:tblGrid>
              <a:tr h="280615">
                <a:tc>
                  <a:txBody>
                    <a:bodyPr/>
                    <a:lstStyle/>
                    <a:p>
                      <a:pPr algn="r" rtl="1">
                        <a:lnSpc>
                          <a:spcPct val="107000"/>
                        </a:lnSpc>
                        <a:spcAft>
                          <a:spcPts val="800"/>
                        </a:spcAft>
                      </a:pPr>
                      <a:r>
                        <a:rPr lang="en-US" sz="1400" b="1" kern="100">
                          <a:effectLst/>
                          <a:latin typeface="David" panose="020E0502060401010101" pitchFamily="34" charset="-79"/>
                          <a:ea typeface="Calibri" panose="020F0502020204030204" pitchFamily="34" charset="0"/>
                          <a:cs typeface="Arial" panose="020B0604020202020204" pitchFamily="34" charset="0"/>
                        </a:rPr>
                        <a:t>T</a:t>
                      </a:r>
                      <a:r>
                        <a:rPr lang="he-IL" sz="1400" b="1" kern="100">
                          <a:effectLst/>
                          <a:latin typeface="Calibri" panose="020F0502020204030204" pitchFamily="34" charset="0"/>
                          <a:ea typeface="Calibri" panose="020F0502020204030204" pitchFamily="34" charset="0"/>
                          <a:cs typeface="David" panose="020E0502060401010101" pitchFamily="34" charset="-79"/>
                        </a:rPr>
                        <a:t> תחום בזמן</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pPr>
                      <a:r>
                        <a:rPr lang="en-US" sz="1400" b="1" kern="100">
                          <a:effectLst/>
                          <a:latin typeface="David" panose="020E0502060401010101" pitchFamily="34" charset="-79"/>
                          <a:ea typeface="Calibri" panose="020F0502020204030204" pitchFamily="34" charset="0"/>
                          <a:cs typeface="Arial" panose="020B0604020202020204" pitchFamily="34" charset="0"/>
                        </a:rPr>
                        <a:t>R</a:t>
                      </a:r>
                      <a:r>
                        <a:rPr lang="he-IL" sz="1400" b="1" kern="100">
                          <a:effectLst/>
                          <a:latin typeface="Calibri" panose="020F0502020204030204" pitchFamily="34" charset="0"/>
                          <a:ea typeface="Calibri" panose="020F0502020204030204" pitchFamily="34" charset="0"/>
                          <a:cs typeface="David" panose="020E0502060401010101" pitchFamily="34" charset="-79"/>
                        </a:rPr>
                        <a:t> רלוונטי</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pPr>
                      <a:r>
                        <a:rPr lang="en-US" sz="1400" b="1" kern="100">
                          <a:effectLst/>
                          <a:latin typeface="David" panose="020E0502060401010101" pitchFamily="34" charset="-79"/>
                          <a:ea typeface="Calibri" panose="020F0502020204030204" pitchFamily="34" charset="0"/>
                          <a:cs typeface="Arial" panose="020B0604020202020204" pitchFamily="34" charset="0"/>
                        </a:rPr>
                        <a:t>A</a:t>
                      </a:r>
                      <a:r>
                        <a:rPr lang="he-IL" sz="1400" b="1" kern="100">
                          <a:effectLst/>
                          <a:latin typeface="Calibri" panose="020F0502020204030204" pitchFamily="34" charset="0"/>
                          <a:ea typeface="Calibri" panose="020F0502020204030204" pitchFamily="34" charset="0"/>
                          <a:cs typeface="David" panose="020E0502060401010101" pitchFamily="34" charset="-79"/>
                        </a:rPr>
                        <a:t> אפשרי</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pPr>
                      <a:r>
                        <a:rPr lang="en-US" sz="1400" b="1" kern="100">
                          <a:effectLst/>
                          <a:latin typeface="David" panose="020E0502060401010101" pitchFamily="34" charset="-79"/>
                          <a:ea typeface="Calibri" panose="020F0502020204030204" pitchFamily="34" charset="0"/>
                          <a:cs typeface="Arial" panose="020B0604020202020204" pitchFamily="34" charset="0"/>
                        </a:rPr>
                        <a:t>M</a:t>
                      </a:r>
                      <a:r>
                        <a:rPr lang="he-IL" sz="1400" b="1" kern="100">
                          <a:effectLst/>
                          <a:latin typeface="Calibri" panose="020F0502020204030204" pitchFamily="34" charset="0"/>
                          <a:ea typeface="Calibri" panose="020F0502020204030204" pitchFamily="34" charset="0"/>
                          <a:cs typeface="David" panose="020E0502060401010101" pitchFamily="34" charset="-79"/>
                        </a:rPr>
                        <a:t> מדיד</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pPr>
                      <a:r>
                        <a:rPr lang="en-US" sz="1400" b="1" kern="100">
                          <a:effectLst/>
                          <a:latin typeface="David" panose="020E0502060401010101" pitchFamily="34" charset="-79"/>
                          <a:ea typeface="Calibri" panose="020F0502020204030204" pitchFamily="34" charset="0"/>
                          <a:cs typeface="Arial" panose="020B0604020202020204" pitchFamily="34" charset="0"/>
                        </a:rPr>
                        <a:t>S</a:t>
                      </a:r>
                      <a:r>
                        <a:rPr lang="he-IL" sz="1400" b="1" kern="100">
                          <a:effectLst/>
                          <a:latin typeface="Calibri" panose="020F0502020204030204" pitchFamily="34" charset="0"/>
                          <a:ea typeface="Calibri" panose="020F0502020204030204" pitchFamily="34" charset="0"/>
                          <a:cs typeface="David" panose="020E0502060401010101" pitchFamily="34" charset="-79"/>
                        </a:rPr>
                        <a:t> ספציפי</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1250689"/>
                  </a:ext>
                </a:extLst>
              </a:tr>
              <a:tr h="2579424">
                <a:tc>
                  <a:txBody>
                    <a:bodyPr/>
                    <a:lstStyle/>
                    <a:p>
                      <a:pPr algn="r" rtl="1">
                        <a:lnSpc>
                          <a:spcPct val="107000"/>
                        </a:lnSpc>
                        <a:spcAft>
                          <a:spcPts val="800"/>
                        </a:spcAft>
                      </a:pPr>
                      <a:r>
                        <a:rPr lang="he-IL" sz="1200" kern="100" dirty="0">
                          <a:effectLst/>
                          <a:latin typeface="Calibri" panose="020F0502020204030204" pitchFamily="34" charset="0"/>
                          <a:ea typeface="Calibri" panose="020F0502020204030204" pitchFamily="34" charset="0"/>
                          <a:cs typeface="David" panose="020E0502060401010101" pitchFamily="34" charset="-79"/>
                        </a:rPr>
                        <a:t>ההדרכה תמשך ל 4 שבועות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200" kern="100" dirty="0">
                          <a:effectLst/>
                          <a:latin typeface="Calibri" panose="020F0502020204030204" pitchFamily="34" charset="0"/>
                          <a:ea typeface="Calibri" panose="020F0502020204030204" pitchFamily="34" charset="0"/>
                          <a:cs typeface="David" panose="020E0502060401010101" pitchFamily="34" charset="-79"/>
                        </a:rPr>
                        <a:t>אשר מחולקת בכל שבוע מה על המודרך לעשות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200" kern="100" dirty="0">
                          <a:effectLst/>
                          <a:latin typeface="Calibri" panose="020F0502020204030204" pitchFamily="34" charset="0"/>
                          <a:ea typeface="Calibri" panose="020F0502020204030204" pitchFamily="34" charset="0"/>
                          <a:cs typeface="David" panose="020E0502060401010101" pitchFamily="34" charset="-79"/>
                        </a:rPr>
                        <a:t>בתום ה 4 שבועות תבוצע הערכה ראשונה</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pPr>
                      <a:r>
                        <a:rPr lang="he-IL" sz="1200" kern="100">
                          <a:effectLst/>
                          <a:latin typeface="Calibri" panose="020F0502020204030204" pitchFamily="34" charset="0"/>
                          <a:ea typeface="Calibri" panose="020F0502020204030204" pitchFamily="34" charset="0"/>
                          <a:cs typeface="David" panose="020E0502060401010101" pitchFamily="34" charset="-79"/>
                        </a:rPr>
                        <a:t>מבציע הערכת תהליך כחצי שנה לאחר תחילת הפרויקט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pPr>
                      <a:r>
                        <a:rPr lang="he-IL" sz="1200" kern="100" dirty="0">
                          <a:effectLst/>
                          <a:latin typeface="Calibri" panose="020F0502020204030204" pitchFamily="34" charset="0"/>
                          <a:ea typeface="Calibri" panose="020F0502020204030204" pitchFamily="34" charset="0"/>
                          <a:cs typeface="David" panose="020E0502060401010101" pitchFamily="34" charset="-79"/>
                        </a:rPr>
                        <a:t>תוצע הדרכה אשר ניתן ליישם אותה בשטח  בשיתוף פעולה על הצוות הרב מקצועי בכדי לאפר קליטה טובה יותר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200" kern="100" dirty="0">
                          <a:effectLst/>
                          <a:latin typeface="Calibri" panose="020F0502020204030204" pitchFamily="34" charset="0"/>
                          <a:ea typeface="Calibri" panose="020F0502020204030204" pitchFamily="34" charset="0"/>
                          <a:cs typeface="David" panose="020E0502060401010101" pitchFamily="34" charset="-79"/>
                        </a:rPr>
                        <a:t>אחרי ביצוע ההדרכה תבוצע הערכה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pPr>
                      <a:r>
                        <a:rPr lang="he-IL" sz="1200" kern="100">
                          <a:effectLst/>
                          <a:latin typeface="Calibri" panose="020F0502020204030204" pitchFamily="34" charset="0"/>
                          <a:ea typeface="Calibri" panose="020F0502020204030204" pitchFamily="34" charset="0"/>
                          <a:cs typeface="David" panose="020E0502060401010101" pitchFamily="34" charset="-79"/>
                        </a:rPr>
                        <a:t>מדידת טיב ההדרכה יבדק  מצד המודרך ע"י טופס שביעות רצון מההדרכה</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200" kern="100">
                          <a:effectLst/>
                          <a:latin typeface="Calibri" panose="020F0502020204030204" pitchFamily="34" charset="0"/>
                          <a:ea typeface="Calibri" panose="020F0502020204030204" pitchFamily="34" charset="0"/>
                          <a:cs typeface="David" panose="020E0502060401010101" pitchFamily="34" charset="-79"/>
                        </a:rPr>
                        <a:t>ומצד המדריך ע" טופס הערכה שתבוצע חודש לאחר קליטתו</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pPr>
                      <a:r>
                        <a:rPr lang="he-IL" sz="1200" kern="100" dirty="0">
                          <a:effectLst/>
                          <a:latin typeface="Calibri" panose="020F0502020204030204" pitchFamily="34" charset="0"/>
                          <a:ea typeface="Calibri" panose="020F0502020204030204" pitchFamily="34" charset="0"/>
                          <a:cs typeface="David" panose="020E0502060401010101" pitchFamily="34" charset="-79"/>
                        </a:rPr>
                        <a:t>הדרכה מפורטת</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200" kern="100" dirty="0">
                          <a:effectLst/>
                          <a:latin typeface="Calibri" panose="020F0502020204030204" pitchFamily="34" charset="0"/>
                          <a:ea typeface="Calibri" panose="020F0502020204030204" pitchFamily="34" charset="0"/>
                          <a:cs typeface="David" panose="020E0502060401010101" pitchFamily="34" charset="-79"/>
                        </a:rPr>
                        <a:t>ספציפית</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200" kern="100" dirty="0">
                          <a:effectLst/>
                          <a:latin typeface="Calibri" panose="020F0502020204030204" pitchFamily="34" charset="0"/>
                          <a:ea typeface="Calibri" panose="020F0502020204030204" pitchFamily="34" charset="0"/>
                          <a:cs typeface="David" panose="020E0502060401010101" pitchFamily="34" charset="-79"/>
                        </a:rPr>
                        <a:t>הכולל את כל פעולות הסיעוד שעל האח לבציע במהלך עבודתו במוסד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624729"/>
                  </a:ext>
                </a:extLst>
              </a:tr>
            </a:tbl>
          </a:graphicData>
        </a:graphic>
      </p:graphicFrame>
    </p:spTree>
    <p:extLst>
      <p:ext uri="{BB962C8B-B14F-4D97-AF65-F5344CB8AC3E}">
        <p14:creationId xmlns:p14="http://schemas.microsoft.com/office/powerpoint/2010/main" val="2933870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טבלה 2">
            <a:extLst>
              <a:ext uri="{FF2B5EF4-FFF2-40B4-BE49-F238E27FC236}">
                <a16:creationId xmlns:a16="http://schemas.microsoft.com/office/drawing/2014/main" id="{FD38244A-C84B-AC48-A79F-7086ABB61A67}"/>
              </a:ext>
            </a:extLst>
          </p:cNvPr>
          <p:cNvGraphicFramePr>
            <a:graphicFrameLocks noGrp="1"/>
          </p:cNvGraphicFramePr>
          <p:nvPr>
            <p:extLst>
              <p:ext uri="{D42A27DB-BD31-4B8C-83A1-F6EECF244321}">
                <p14:modId xmlns:p14="http://schemas.microsoft.com/office/powerpoint/2010/main" val="1674145680"/>
              </p:ext>
            </p:extLst>
          </p:nvPr>
        </p:nvGraphicFramePr>
        <p:xfrm>
          <a:off x="457201" y="213360"/>
          <a:ext cx="6581413" cy="6802851"/>
        </p:xfrm>
        <a:graphic>
          <a:graphicData uri="http://schemas.openxmlformats.org/drawingml/2006/table">
            <a:tbl>
              <a:tblPr rtl="1" firstRow="1" firstCol="1" bandRow="1"/>
              <a:tblGrid>
                <a:gridCol w="1734411">
                  <a:extLst>
                    <a:ext uri="{9D8B030D-6E8A-4147-A177-3AD203B41FA5}">
                      <a16:colId xmlns:a16="http://schemas.microsoft.com/office/drawing/2014/main" val="903295620"/>
                    </a:ext>
                  </a:extLst>
                </a:gridCol>
                <a:gridCol w="816367">
                  <a:extLst>
                    <a:ext uri="{9D8B030D-6E8A-4147-A177-3AD203B41FA5}">
                      <a16:colId xmlns:a16="http://schemas.microsoft.com/office/drawing/2014/main" val="2957313735"/>
                    </a:ext>
                  </a:extLst>
                </a:gridCol>
                <a:gridCol w="987065">
                  <a:extLst>
                    <a:ext uri="{9D8B030D-6E8A-4147-A177-3AD203B41FA5}">
                      <a16:colId xmlns:a16="http://schemas.microsoft.com/office/drawing/2014/main" val="529501175"/>
                    </a:ext>
                  </a:extLst>
                </a:gridCol>
                <a:gridCol w="1051632">
                  <a:extLst>
                    <a:ext uri="{9D8B030D-6E8A-4147-A177-3AD203B41FA5}">
                      <a16:colId xmlns:a16="http://schemas.microsoft.com/office/drawing/2014/main" val="3661718339"/>
                    </a:ext>
                  </a:extLst>
                </a:gridCol>
                <a:gridCol w="782899">
                  <a:extLst>
                    <a:ext uri="{9D8B030D-6E8A-4147-A177-3AD203B41FA5}">
                      <a16:colId xmlns:a16="http://schemas.microsoft.com/office/drawing/2014/main" val="17333683"/>
                    </a:ext>
                  </a:extLst>
                </a:gridCol>
                <a:gridCol w="1209039">
                  <a:extLst>
                    <a:ext uri="{9D8B030D-6E8A-4147-A177-3AD203B41FA5}">
                      <a16:colId xmlns:a16="http://schemas.microsoft.com/office/drawing/2014/main" val="4111322406"/>
                    </a:ext>
                  </a:extLst>
                </a:gridCol>
              </a:tblGrid>
              <a:tr h="179653">
                <a:tc>
                  <a:txBody>
                    <a:bodyPr/>
                    <a:lstStyle/>
                    <a:p>
                      <a:pPr algn="r" rtl="1">
                        <a:lnSpc>
                          <a:spcPct val="107000"/>
                        </a:lnSpc>
                        <a:spcAft>
                          <a:spcPts val="800"/>
                        </a:spcAft>
                      </a:pPr>
                      <a:r>
                        <a:rPr lang="he-IL" sz="1100" kern="100">
                          <a:effectLst/>
                          <a:latin typeface="Calibri" panose="020F0502020204030204" pitchFamily="34" charset="0"/>
                          <a:ea typeface="Calibri" panose="020F0502020204030204" pitchFamily="34" charset="0"/>
                          <a:cs typeface="David" panose="020E0502060401010101" pitchFamily="34" charset="-79"/>
                        </a:rPr>
                        <a:t>יום ראשון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21571" marR="21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pPr>
                      <a:r>
                        <a:rPr lang="he-IL" sz="1100" kern="100">
                          <a:effectLst/>
                          <a:latin typeface="Calibri" panose="020F0502020204030204" pitchFamily="34" charset="0"/>
                          <a:ea typeface="Calibri" panose="020F0502020204030204" pitchFamily="34" charset="0"/>
                          <a:cs typeface="David" panose="020E0502060401010101" pitchFamily="34" charset="-79"/>
                        </a:rPr>
                        <a:t>ימים 2-4</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21571" marR="21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pPr>
                      <a:r>
                        <a:rPr lang="he-IL" sz="1100" kern="100">
                          <a:effectLst/>
                          <a:latin typeface="Calibri" panose="020F0502020204030204" pitchFamily="34" charset="0"/>
                          <a:ea typeface="Calibri" panose="020F0502020204030204" pitchFamily="34" charset="0"/>
                          <a:cs typeface="David" panose="020E0502060401010101" pitchFamily="34" charset="-79"/>
                        </a:rPr>
                        <a:t>ימים 5-7</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21571" marR="21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pPr>
                      <a:r>
                        <a:rPr lang="he-IL" sz="1100" kern="100">
                          <a:effectLst/>
                          <a:latin typeface="Calibri" panose="020F0502020204030204" pitchFamily="34" charset="0"/>
                          <a:ea typeface="Calibri" panose="020F0502020204030204" pitchFamily="34" charset="0"/>
                          <a:cs typeface="David" panose="020E0502060401010101" pitchFamily="34" charset="-79"/>
                        </a:rPr>
                        <a:t>שבוע שני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21571" marR="21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pPr>
                      <a:r>
                        <a:rPr lang="he-IL" sz="1100" kern="100">
                          <a:effectLst/>
                          <a:latin typeface="Calibri" panose="020F0502020204030204" pitchFamily="34" charset="0"/>
                          <a:ea typeface="Calibri" panose="020F0502020204030204" pitchFamily="34" charset="0"/>
                          <a:cs typeface="David" panose="020E0502060401010101" pitchFamily="34" charset="-79"/>
                        </a:rPr>
                        <a:t>שבוע שלישי</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21571" marR="21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pPr>
                      <a:r>
                        <a:rPr lang="he-IL" sz="1100" kern="100">
                          <a:effectLst/>
                          <a:latin typeface="Calibri" panose="020F0502020204030204" pitchFamily="34" charset="0"/>
                          <a:ea typeface="Calibri" panose="020F0502020204030204" pitchFamily="34" charset="0"/>
                          <a:cs typeface="David" panose="020E0502060401010101" pitchFamily="34" charset="-79"/>
                        </a:rPr>
                        <a:t>שבועי רביעי</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21571" marR="21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4421103"/>
                  </a:ext>
                </a:extLst>
              </a:tr>
              <a:tr h="6623198">
                <a:tc>
                  <a:txBody>
                    <a:bodyPr/>
                    <a:lstStyle/>
                    <a:p>
                      <a:pPr marL="342900" lvl="0" indent="-342900" algn="r" rtl="1">
                        <a:lnSpc>
                          <a:spcPct val="107000"/>
                        </a:lnSpc>
                        <a:buFont typeface="Symbol" panose="05050102010706020507" pitchFamily="18" charset="2"/>
                        <a:buChar char=""/>
                      </a:pPr>
                      <a:r>
                        <a:rPr lang="he-IL" sz="1100" kern="100">
                          <a:effectLst/>
                          <a:latin typeface="Calibri" panose="020F0502020204030204" pitchFamily="34" charset="0"/>
                          <a:ea typeface="Calibri" panose="020F0502020204030204" pitchFamily="34" charset="0"/>
                          <a:cs typeface="David" panose="020E0502060401010101" pitchFamily="34" charset="-79"/>
                        </a:rPr>
                        <a:t>קליטת העובד במשרדי המזכירות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Symbol" panose="05050102010706020507" pitchFamily="18" charset="2"/>
                        <a:buChar char=""/>
                      </a:pPr>
                      <a:r>
                        <a:rPr lang="he-IL" sz="1100" kern="100">
                          <a:effectLst/>
                          <a:latin typeface="Calibri" panose="020F0502020204030204" pitchFamily="34" charset="0"/>
                          <a:ea typeface="Calibri" panose="020F0502020204030204" pitchFamily="34" charset="0"/>
                          <a:cs typeface="David" panose="020E0502060401010101" pitchFamily="34" charset="-79"/>
                        </a:rPr>
                        <a:t>פתיחת תיק עובד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Symbol" panose="05050102010706020507" pitchFamily="18" charset="2"/>
                        <a:buChar char=""/>
                      </a:pPr>
                      <a:r>
                        <a:rPr lang="he-IL" sz="1100" kern="100">
                          <a:effectLst/>
                          <a:latin typeface="Calibri" panose="020F0502020204030204" pitchFamily="34" charset="0"/>
                          <a:ea typeface="Calibri" panose="020F0502020204030204" pitchFamily="34" charset="0"/>
                          <a:cs typeface="David" panose="020E0502060401010101" pitchFamily="34" charset="-79"/>
                        </a:rPr>
                        <a:t>הכנת תג עובד</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Symbol" panose="05050102010706020507" pitchFamily="18" charset="2"/>
                        <a:buChar char=""/>
                      </a:pPr>
                      <a:r>
                        <a:rPr lang="he-IL" sz="1100" kern="100">
                          <a:effectLst/>
                          <a:latin typeface="Calibri" panose="020F0502020204030204" pitchFamily="34" charset="0"/>
                          <a:ea typeface="Calibri" panose="020F0502020204030204" pitchFamily="34" charset="0"/>
                          <a:cs typeface="David" panose="020E0502060401010101" pitchFamily="34" charset="-79"/>
                        </a:rPr>
                        <a:t>שיוך למחלקה</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Symbol" panose="05050102010706020507" pitchFamily="18" charset="2"/>
                        <a:buChar char=""/>
                      </a:pPr>
                      <a:r>
                        <a:rPr lang="he-IL" sz="1100" kern="100">
                          <a:effectLst/>
                          <a:latin typeface="Calibri" panose="020F0502020204030204" pitchFamily="34" charset="0"/>
                          <a:ea typeface="Calibri" panose="020F0502020204030204" pitchFamily="34" charset="0"/>
                          <a:cs typeface="David" panose="020E0502060401010101" pitchFamily="34" charset="-79"/>
                        </a:rPr>
                        <a:t>סיור במחלקה ומספרי טלפונים רלוונטיים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Symbol" panose="05050102010706020507" pitchFamily="18" charset="2"/>
                        <a:buChar char=""/>
                      </a:pPr>
                      <a:r>
                        <a:rPr lang="he-IL" sz="1100" kern="100">
                          <a:effectLst/>
                          <a:latin typeface="Calibri" panose="020F0502020204030204" pitchFamily="34" charset="0"/>
                          <a:ea typeface="Calibri" panose="020F0502020204030204" pitchFamily="34" charset="0"/>
                          <a:cs typeface="David" panose="020E0502060401010101" pitchFamily="34" charset="-79"/>
                        </a:rPr>
                        <a:t>הקירות עם הצוות הרב מקצועי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Symbol" panose="05050102010706020507" pitchFamily="18" charset="2"/>
                        <a:buChar char=""/>
                      </a:pPr>
                      <a:r>
                        <a:rPr lang="he-IL" sz="1100" kern="100">
                          <a:effectLst/>
                          <a:latin typeface="Calibri" panose="020F0502020204030204" pitchFamily="34" charset="0"/>
                          <a:ea typeface="Calibri" panose="020F0502020204030204" pitchFamily="34" charset="0"/>
                          <a:cs typeface="David" panose="020E0502060401010101" pitchFamily="34" charset="-79"/>
                        </a:rPr>
                        <a:t>הקרת הבניין ומיקום המשרדים – מטבח – מכבסה  וכו'</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buFont typeface="Symbol" panose="05050102010706020507" pitchFamily="18" charset="2"/>
                        <a:buChar char=""/>
                      </a:pPr>
                      <a:r>
                        <a:rPr lang="he-IL" sz="1100" kern="100">
                          <a:effectLst/>
                          <a:latin typeface="Calibri" panose="020F0502020204030204" pitchFamily="34" charset="0"/>
                          <a:ea typeface="Calibri" panose="020F0502020204030204" pitchFamily="34" charset="0"/>
                          <a:cs typeface="David" panose="020E0502060401010101" pitchFamily="34" charset="-79"/>
                        </a:rPr>
                        <a:t>פגישה עם מנהל אדמיניסטרטיבי להסבר על כללי התנהגות במוסד כולל חזון המוסד</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7000"/>
                        </a:lnSpc>
                        <a:spcAft>
                          <a:spcPts val="800"/>
                        </a:spcAft>
                        <a:buFont typeface="Symbol" panose="05050102010706020507" pitchFamily="18" charset="2"/>
                        <a:buChar char=""/>
                      </a:pPr>
                      <a:r>
                        <a:rPr lang="he-IL" sz="1100" kern="100">
                          <a:effectLst/>
                          <a:latin typeface="Calibri" panose="020F0502020204030204" pitchFamily="34" charset="0"/>
                          <a:ea typeface="Calibri" panose="020F0502020204030204" pitchFamily="34" charset="0"/>
                          <a:cs typeface="David" panose="020E0502060401010101" pitchFamily="34" charset="-79"/>
                        </a:rPr>
                        <a:t>מתן שם משתמש וסיסמה למחשב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21571" marR="21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pPr>
                      <a:r>
                        <a:rPr lang="he-IL" sz="1100" kern="100">
                          <a:effectLst/>
                          <a:latin typeface="Calibri" panose="020F0502020204030204" pitchFamily="34" charset="0"/>
                          <a:ea typeface="Calibri" panose="020F0502020204030204" pitchFamily="34" charset="0"/>
                          <a:cs typeface="David" panose="020E0502060401010101" pitchFamily="34" charset="-79"/>
                        </a:rPr>
                        <a:t>עבודה במשמרות בוקר  תחת הנחיית האחות האחראית אשר היא תהווה הממונה הישיר עליו ,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a:effectLst/>
                          <a:latin typeface="Calibri" panose="020F0502020204030204" pitchFamily="34" charset="0"/>
                          <a:ea typeface="Calibri" panose="020F0502020204030204" pitchFamily="34" charset="0"/>
                          <a:cs typeface="David" panose="020E0502060401010101" pitchFamily="34" charset="-79"/>
                        </a:rPr>
                        <a:t>בימים אלו ילמד העובד ( המקרה שלנו האח ) את סדר היום בחלקה כולל שעות חלוקת תרופות וחלוקת אוכל,  הקירות במחלקה לחדר אחות חדר תרופות עגלות וכו'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a:effectLst/>
                          <a:latin typeface="Calibri" panose="020F0502020204030204" pitchFamily="34" charset="0"/>
                          <a:ea typeface="Calibri" panose="020F0502020204030204" pitchFamily="34" charset="0"/>
                          <a:cs typeface="David" panose="020E0502060401010101" pitchFamily="34" charset="-79"/>
                        </a:rPr>
                        <a:t>מערכת ממוחשבת טיפולים וכל מה שנדרש לבציע אותו במהלך המשמרת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a:effectLst/>
                          <a:latin typeface="Calibri" panose="020F0502020204030204" pitchFamily="34" charset="0"/>
                          <a:ea typeface="Calibri" panose="020F0502020204030204" pitchFamily="34" charset="0"/>
                          <a:cs typeface="David" panose="020E0502060401010101" pitchFamily="34" charset="-79"/>
                        </a:rPr>
                        <a:t>הקירות עם הדיירים  - שמות הדיירים  וחדריהם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21571" marR="21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האח יעבוד משמרות ערב ולילה בליווי אח הניתן לסמוך עליו לתן הדרכה יעילה.</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גם במשמרות אלו ילמד את סדר היום במהלך המשמרת וכל הנדרש לבציע אותו במהלך המשמרות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המשך הדרכה למערכת הממוחשבת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 הדרכת </a:t>
                      </a:r>
                      <a:r>
                        <a:rPr lang="he-IL" sz="1100" kern="100" dirty="0" err="1">
                          <a:effectLst/>
                          <a:latin typeface="Calibri" panose="020F0502020204030204" pitchFamily="34" charset="0"/>
                          <a:ea typeface="Calibri" panose="020F0502020204030204" pitchFamily="34" charset="0"/>
                          <a:cs typeface="David" panose="020E0502060401010101" pitchFamily="34" charset="-79"/>
                        </a:rPr>
                        <a:t>פזיותראפיה</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בתום שבוע ראשון האח יעובר מבחן תרופות וחשבון רוקחי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ציון עובר יהווה אינדיקציה להמשך עבודתו במוסד</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21571" marR="21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pPr>
                      <a:r>
                        <a:rPr lang="he-IL" sz="1100" kern="100">
                          <a:effectLst/>
                          <a:latin typeface="Calibri" panose="020F0502020204030204" pitchFamily="34" charset="0"/>
                          <a:ea typeface="Calibri" panose="020F0502020204030204" pitchFamily="34" charset="0"/>
                          <a:cs typeface="David" panose="020E0502060401010101" pitchFamily="34" charset="-79"/>
                        </a:rPr>
                        <a:t>האח אחרי מבחן תרופות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a:effectLst/>
                          <a:latin typeface="Calibri" panose="020F0502020204030204" pitchFamily="34" charset="0"/>
                          <a:ea typeface="Calibri" panose="020F0502020204030204" pitchFamily="34" charset="0"/>
                          <a:cs typeface="David" panose="020E0502060401010101" pitchFamily="34" charset="-79"/>
                        </a:rPr>
                        <a:t>הוא יהיה יותר עצמאי במשמרת אך בבוקר עדיין בליווי אחות אחראית מחלקה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a:effectLst/>
                          <a:latin typeface="Calibri" panose="020F0502020204030204" pitchFamily="34" charset="0"/>
                          <a:ea typeface="Calibri" panose="020F0502020204030204" pitchFamily="34" charset="0"/>
                          <a:cs typeface="David" panose="020E0502060401010101" pitchFamily="34" charset="-79"/>
                        </a:rPr>
                        <a:t>אחריות האחות האחראית לתת לאח את כל הנהלים הפנימיים של המוסד ולשים דגש על נהלי הסיעוד.</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a:effectLst/>
                          <a:latin typeface="Calibri" panose="020F0502020204030204" pitchFamily="34" charset="0"/>
                          <a:ea typeface="Calibri" panose="020F0502020204030204" pitchFamily="34" charset="0"/>
                          <a:cs typeface="David" panose="020E0502060401010101" pitchFamily="34" charset="-79"/>
                        </a:rPr>
                        <a:t>לדאוג שיקרא יטמיע ויישם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a:effectLst/>
                          <a:latin typeface="Calibri" panose="020F0502020204030204" pitchFamily="34" charset="0"/>
                          <a:ea typeface="Calibri" panose="020F0502020204030204" pitchFamily="34" charset="0"/>
                          <a:cs typeface="David" panose="020E0502060401010101" pitchFamily="34" charset="-79"/>
                        </a:rPr>
                        <a:t>והמשך מתן הדרכה למערכת ממוחשבת וניירת רלוונטית  במחלקה </a:t>
                      </a:r>
                      <a:endParaRPr lang="en-US" sz="1100" kern="100">
                        <a:effectLst/>
                        <a:latin typeface="Calibri" panose="020F0502020204030204" pitchFamily="34" charset="0"/>
                        <a:ea typeface="Calibri" panose="020F0502020204030204" pitchFamily="34" charset="0"/>
                        <a:cs typeface="Arial" panose="020B0604020202020204" pitchFamily="34" charset="0"/>
                      </a:endParaRPr>
                    </a:p>
                  </a:txBody>
                  <a:tcPr marL="21571" marR="21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האח יותר עצמאי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במהלך שבוע זה הוא יעבור הדרכות אצל הצוות הרב מקצועי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עו"ס</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err="1">
                          <a:effectLst/>
                          <a:latin typeface="Calibri" panose="020F0502020204030204" pitchFamily="34" charset="0"/>
                          <a:ea typeface="Calibri" panose="020F0502020204030204" pitchFamily="34" charset="0"/>
                          <a:cs typeface="David" panose="020E0502060401010101" pitchFamily="34" charset="-79"/>
                        </a:rPr>
                        <a:t>דיטאנית</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מרפא בעיסוק</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קלינאי תקשורת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ההדרכה תהיה ברורה ומקיפה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מפורט בטפסים מובנים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עם עותק לתיק האישי של העובד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21571" marR="21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במהלך שבוע זה האח יותר עצמאי -  בבקרים האחות האחראית תהיה יותר בהשגחה והסתכלות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בתום שבוע זה ניתן לעשות בערכה של חודש לאחר תחילת העבודה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txBody>
                  <a:tcPr marL="21571" marR="21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4323829"/>
                  </a:ext>
                </a:extLst>
              </a:tr>
            </a:tbl>
          </a:graphicData>
        </a:graphic>
      </p:graphicFrame>
      <p:sp>
        <p:nvSpPr>
          <p:cNvPr id="4" name="Rectangle 1">
            <a:extLst>
              <a:ext uri="{FF2B5EF4-FFF2-40B4-BE49-F238E27FC236}">
                <a16:creationId xmlns:a16="http://schemas.microsoft.com/office/drawing/2014/main" id="{EE6FBE0B-9308-5863-12CC-B969DE1FCDAC}"/>
              </a:ext>
            </a:extLst>
          </p:cNvPr>
          <p:cNvSpPr>
            <a:spLocks noGrp="1" noChangeArrowheads="1"/>
          </p:cNvSpPr>
          <p:nvPr>
            <p:ph type="title"/>
          </p:nvPr>
        </p:nvSpPr>
        <p:spPr bwMode="auto">
          <a:xfrm>
            <a:off x="11885033" y="3259415"/>
            <a:ext cx="1847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he-IL" altLang="he-IL"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892705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A0CED8-FAAE-B13B-7AAD-C93FB6B7E823}"/>
              </a:ext>
            </a:extLst>
          </p:cNvPr>
          <p:cNvSpPr>
            <a:spLocks noGrp="1"/>
          </p:cNvSpPr>
          <p:nvPr>
            <p:ph type="title"/>
          </p:nvPr>
        </p:nvSpPr>
        <p:spPr/>
        <p:txBody>
          <a:bodyPr/>
          <a:lstStyle/>
          <a:p>
            <a:pPr algn="ctr"/>
            <a:r>
              <a:rPr lang="he-IL" dirty="0">
                <a:latin typeface="David" panose="020E0502060401010101" pitchFamily="34" charset="-79"/>
                <a:cs typeface="David" panose="020E0502060401010101" pitchFamily="34" charset="-79"/>
              </a:rPr>
              <a:t>אסטרטגיות ליישום התוכנית</a:t>
            </a:r>
          </a:p>
        </p:txBody>
      </p:sp>
      <p:sp>
        <p:nvSpPr>
          <p:cNvPr id="3" name="מציין מיקום תוכן 2">
            <a:extLst>
              <a:ext uri="{FF2B5EF4-FFF2-40B4-BE49-F238E27FC236}">
                <a16:creationId xmlns:a16="http://schemas.microsoft.com/office/drawing/2014/main" id="{89D28B6D-7473-CB86-105E-C2D849A7A350}"/>
              </a:ext>
            </a:extLst>
          </p:cNvPr>
          <p:cNvSpPr>
            <a:spLocks noGrp="1"/>
          </p:cNvSpPr>
          <p:nvPr>
            <p:ph sz="quarter" idx="13"/>
          </p:nvPr>
        </p:nvSpPr>
        <p:spPr/>
        <p:txBody>
          <a:bodyPr/>
          <a:lstStyle/>
          <a:p>
            <a:r>
              <a:rPr lang="he-IL" dirty="0">
                <a:latin typeface="David" panose="020E0502060401010101" pitchFamily="34" charset="-79"/>
                <a:cs typeface="David" panose="020E0502060401010101" pitchFamily="34" charset="-79"/>
              </a:rPr>
              <a:t>בכדי להוציא תוכנית כזו לאור היה לנו הרבה שלבים לעשות לפני </a:t>
            </a:r>
          </a:p>
          <a:p>
            <a:r>
              <a:rPr lang="he-IL" dirty="0">
                <a:latin typeface="David" panose="020E0502060401010101" pitchFamily="34" charset="-79"/>
                <a:cs typeface="David" panose="020E0502060401010101" pitchFamily="34" charset="-79"/>
              </a:rPr>
              <a:t>צורך באישור ההנהלה לבציע שינויי ובניית תוכנית מקיפה וכוללנית אשר מצריכה 4 שבועות .</a:t>
            </a:r>
          </a:p>
          <a:p>
            <a:r>
              <a:rPr lang="he-IL" dirty="0">
                <a:latin typeface="David" panose="020E0502060401010101" pitchFamily="34" charset="-79"/>
                <a:cs typeface="David" panose="020E0502060401010101" pitchFamily="34" charset="-79"/>
              </a:rPr>
              <a:t>לאחר קבלת אישור ההנהלה  עולה הצורך  בישיבה עם הצוות הרב מקצועי אשר הביעו את דעתם בעניין מאחר והם חלק בלתי נפרד מהקליטה ולכל איש מקצוע יש ההדרכה שלו, ופה הם נתבקשו לבדוק ביסודיות את תוכנית ההדרכה ואם יש צורך  בשינויי או שיפור .</a:t>
            </a:r>
          </a:p>
          <a:p>
            <a:r>
              <a:rPr lang="he-IL" dirty="0">
                <a:latin typeface="David" panose="020E0502060401010101" pitchFamily="34" charset="-79"/>
                <a:cs typeface="David" panose="020E0502060401010101" pitchFamily="34" charset="-79"/>
              </a:rPr>
              <a:t>התקיימה ישבה על הנהלת הסיעוד ואחראי המחלקות אשר העלו מה היא נקודות החולשה בצוותים ואיפה יש לשים הדגש בעת הקליטה וההדרכה ועל פי כך נבנה טופס הקליטה החדש .</a:t>
            </a:r>
          </a:p>
          <a:p>
            <a:endParaRPr lang="he-IL" dirty="0"/>
          </a:p>
        </p:txBody>
      </p:sp>
    </p:spTree>
    <p:extLst>
      <p:ext uri="{BB962C8B-B14F-4D97-AF65-F5344CB8AC3E}">
        <p14:creationId xmlns:p14="http://schemas.microsoft.com/office/powerpoint/2010/main" val="1357590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BA77094-7760-8B5D-9262-2F20AC8E7149}"/>
              </a:ext>
            </a:extLst>
          </p:cNvPr>
          <p:cNvSpPr>
            <a:spLocks noGrp="1"/>
          </p:cNvSpPr>
          <p:nvPr>
            <p:ph type="title"/>
          </p:nvPr>
        </p:nvSpPr>
        <p:spPr/>
        <p:txBody>
          <a:bodyPr/>
          <a:lstStyle/>
          <a:p>
            <a:pPr algn="r"/>
            <a:r>
              <a:rPr lang="he-IL" dirty="0">
                <a:latin typeface="David" panose="020E0502060401010101" pitchFamily="34" charset="-79"/>
                <a:cs typeface="David" panose="020E0502060401010101" pitchFamily="34" charset="-79"/>
              </a:rPr>
              <a:t>המשך</a:t>
            </a:r>
            <a:r>
              <a:rPr lang="he-IL" dirty="0"/>
              <a:t> </a:t>
            </a:r>
          </a:p>
        </p:txBody>
      </p:sp>
      <p:sp>
        <p:nvSpPr>
          <p:cNvPr id="3" name="מציין מיקום תוכן 2">
            <a:extLst>
              <a:ext uri="{FF2B5EF4-FFF2-40B4-BE49-F238E27FC236}">
                <a16:creationId xmlns:a16="http://schemas.microsoft.com/office/drawing/2014/main" id="{F47B06A3-D632-793B-C473-47E4A76E49A0}"/>
              </a:ext>
            </a:extLst>
          </p:cNvPr>
          <p:cNvSpPr>
            <a:spLocks noGrp="1"/>
          </p:cNvSpPr>
          <p:nvPr>
            <p:ph sz="quarter" idx="13"/>
          </p:nvPr>
        </p:nvSpPr>
        <p:spPr/>
        <p:txBody>
          <a:bodyPr/>
          <a:lstStyle/>
          <a:p>
            <a:r>
              <a:rPr lang="he-IL" dirty="0">
                <a:latin typeface="David" panose="020E0502060401010101" pitchFamily="34" charset="-79"/>
                <a:cs typeface="David" panose="020E0502060401010101" pitchFamily="34" charset="-79"/>
              </a:rPr>
              <a:t>בניית טופס קליטה עם תאריך חתימת המדריך והמודרך</a:t>
            </a:r>
          </a:p>
          <a:p>
            <a:r>
              <a:rPr lang="he-IL" dirty="0">
                <a:latin typeface="David" panose="020E0502060401010101" pitchFamily="34" charset="-79"/>
                <a:cs typeface="David" panose="020E0502060401010101" pitchFamily="34" charset="-79"/>
              </a:rPr>
              <a:t>בכדי לבדוק את עצמנו לאורך כל הדרך הוחלט על בניית מבחנים קטנים </a:t>
            </a:r>
          </a:p>
          <a:p>
            <a:r>
              <a:rPr lang="he-IL" dirty="0">
                <a:latin typeface="David" panose="020E0502060401010101" pitchFamily="34" charset="-79"/>
                <a:cs typeface="David" panose="020E0502060401010101" pitchFamily="34" charset="-79"/>
              </a:rPr>
              <a:t>מבחן תרופות וחשבון רוקחי</a:t>
            </a:r>
          </a:p>
          <a:p>
            <a:r>
              <a:rPr lang="he-IL" dirty="0">
                <a:latin typeface="David" panose="020E0502060401010101" pitchFamily="34" charset="-79"/>
                <a:cs typeface="David" panose="020E0502060401010101" pitchFamily="34" charset="-79"/>
              </a:rPr>
              <a:t>מבחן / מבדק להטמעת נהלים פנימיים אשר מוצע ע"י תיאור מקרים .</a:t>
            </a:r>
          </a:p>
          <a:p>
            <a:r>
              <a:rPr lang="he-IL" dirty="0">
                <a:latin typeface="David" panose="020E0502060401010101" pitchFamily="34" charset="-79"/>
                <a:cs typeface="David" panose="020E0502060401010101" pitchFamily="34" charset="-79"/>
              </a:rPr>
              <a:t>מבדק לתפקוד במצבי חירום רפואי כולל היקרות מקיפה עם עגלת החייאה </a:t>
            </a:r>
          </a:p>
          <a:p>
            <a:r>
              <a:rPr lang="he-IL" dirty="0">
                <a:latin typeface="David" panose="020E0502060401010101" pitchFamily="34" charset="-79"/>
                <a:cs typeface="David" panose="020E0502060401010101" pitchFamily="34" charset="-79"/>
              </a:rPr>
              <a:t>טופס שביעות רצון מתהליך הקליטה </a:t>
            </a:r>
          </a:p>
          <a:p>
            <a:endParaRPr lang="he-IL" dirty="0"/>
          </a:p>
        </p:txBody>
      </p:sp>
    </p:spTree>
    <p:extLst>
      <p:ext uri="{BB962C8B-B14F-4D97-AF65-F5344CB8AC3E}">
        <p14:creationId xmlns:p14="http://schemas.microsoft.com/office/powerpoint/2010/main" val="801929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40B364-2662-C393-0767-0E8E57B89A39}"/>
              </a:ext>
            </a:extLst>
          </p:cNvPr>
          <p:cNvSpPr>
            <a:spLocks noGrp="1"/>
          </p:cNvSpPr>
          <p:nvPr>
            <p:ph type="title"/>
          </p:nvPr>
        </p:nvSpPr>
        <p:spPr/>
        <p:txBody>
          <a:bodyPr/>
          <a:lstStyle/>
          <a:p>
            <a:r>
              <a:rPr lang="he-IL" dirty="0"/>
              <a:t>המשך</a:t>
            </a:r>
          </a:p>
        </p:txBody>
      </p:sp>
      <p:sp>
        <p:nvSpPr>
          <p:cNvPr id="3" name="מציין מיקום תוכן 2">
            <a:extLst>
              <a:ext uri="{FF2B5EF4-FFF2-40B4-BE49-F238E27FC236}">
                <a16:creationId xmlns:a16="http://schemas.microsoft.com/office/drawing/2014/main" id="{33CC14C0-B3A1-A4CA-8AE0-9CF222159181}"/>
              </a:ext>
            </a:extLst>
          </p:cNvPr>
          <p:cNvSpPr>
            <a:spLocks noGrp="1"/>
          </p:cNvSpPr>
          <p:nvPr>
            <p:ph sz="quarter" idx="13"/>
          </p:nvPr>
        </p:nvSpPr>
        <p:spPr/>
        <p:txBody>
          <a:bodyPr/>
          <a:lstStyle/>
          <a:p>
            <a:r>
              <a:rPr lang="he-IL" dirty="0"/>
              <a:t>.......בניית התוכנית תתחיל ב 15/07/203</a:t>
            </a:r>
          </a:p>
          <a:p>
            <a:r>
              <a:rPr lang="he-IL" dirty="0"/>
              <a:t>התוכנית תצא לאור ב 15.08.2023</a:t>
            </a:r>
          </a:p>
          <a:p>
            <a:r>
              <a:rPr lang="he-IL" dirty="0"/>
              <a:t>הערכת התהליך יהיה ב 15.02.2024</a:t>
            </a:r>
          </a:p>
          <a:p>
            <a:endParaRPr lang="he-IL" dirty="0"/>
          </a:p>
          <a:p>
            <a:endParaRPr lang="he-IL" dirty="0"/>
          </a:p>
        </p:txBody>
      </p:sp>
    </p:spTree>
    <p:extLst>
      <p:ext uri="{BB962C8B-B14F-4D97-AF65-F5344CB8AC3E}">
        <p14:creationId xmlns:p14="http://schemas.microsoft.com/office/powerpoint/2010/main" val="334033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DBC2CE2-2959-1E90-3412-373582B7B9BB}"/>
              </a:ext>
            </a:extLst>
          </p:cNvPr>
          <p:cNvSpPr>
            <a:spLocks noGrp="1"/>
          </p:cNvSpPr>
          <p:nvPr>
            <p:ph type="title"/>
          </p:nvPr>
        </p:nvSpPr>
        <p:spPr/>
        <p:txBody>
          <a:bodyPr/>
          <a:lstStyle/>
          <a:p>
            <a:br>
              <a:rPr lang="he-IL" dirty="0"/>
            </a:br>
            <a:endParaRPr lang="he-IL" dirty="0"/>
          </a:p>
        </p:txBody>
      </p:sp>
      <p:sp>
        <p:nvSpPr>
          <p:cNvPr id="3" name="מציין מיקום טקסט 2">
            <a:extLst>
              <a:ext uri="{FF2B5EF4-FFF2-40B4-BE49-F238E27FC236}">
                <a16:creationId xmlns:a16="http://schemas.microsoft.com/office/drawing/2014/main" id="{11174298-7976-6F50-D7D8-51B0D4BAB1EC}"/>
              </a:ext>
            </a:extLst>
          </p:cNvPr>
          <p:cNvSpPr>
            <a:spLocks noGrp="1"/>
          </p:cNvSpPr>
          <p:nvPr>
            <p:ph type="body" idx="1"/>
          </p:nvPr>
        </p:nvSpPr>
        <p:spPr>
          <a:xfrm>
            <a:off x="762000" y="863600"/>
            <a:ext cx="10668000" cy="4909048"/>
          </a:xfrm>
        </p:spPr>
        <p:txBody>
          <a:bodyPr/>
          <a:lstStyle/>
          <a:p>
            <a:endParaRPr lang="he-IL" dirty="0"/>
          </a:p>
        </p:txBody>
      </p:sp>
      <p:pic>
        <p:nvPicPr>
          <p:cNvPr id="5" name="תמונה 4">
            <a:extLst>
              <a:ext uri="{FF2B5EF4-FFF2-40B4-BE49-F238E27FC236}">
                <a16:creationId xmlns:a16="http://schemas.microsoft.com/office/drawing/2014/main" id="{431EACB3-0A83-EFAA-9DDF-30F8143AC537}"/>
              </a:ext>
            </a:extLst>
          </p:cNvPr>
          <p:cNvPicPr>
            <a:picLocks noChangeAspect="1"/>
          </p:cNvPicPr>
          <p:nvPr/>
        </p:nvPicPr>
        <p:blipFill>
          <a:blip r:embed="rId2"/>
          <a:stretch>
            <a:fillRect/>
          </a:stretch>
        </p:blipFill>
        <p:spPr>
          <a:xfrm>
            <a:off x="952500" y="1524000"/>
            <a:ext cx="10287000" cy="3810000"/>
          </a:xfrm>
          <a:prstGeom prst="rect">
            <a:avLst/>
          </a:prstGeom>
        </p:spPr>
      </p:pic>
    </p:spTree>
    <p:extLst>
      <p:ext uri="{BB962C8B-B14F-4D97-AF65-F5344CB8AC3E}">
        <p14:creationId xmlns:p14="http://schemas.microsoft.com/office/powerpoint/2010/main" val="424310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2896CED8-51E5-3D69-1849-C5D7BF5780D1}"/>
              </a:ext>
            </a:extLst>
          </p:cNvPr>
          <p:cNvSpPr txBox="1"/>
          <p:nvPr/>
        </p:nvSpPr>
        <p:spPr>
          <a:xfrm>
            <a:off x="254000" y="837497"/>
            <a:ext cx="11415486" cy="6021648"/>
          </a:xfrm>
          <a:prstGeom prst="rect">
            <a:avLst/>
          </a:prstGeom>
          <a:noFill/>
        </p:spPr>
        <p:txBody>
          <a:bodyPr wrap="square">
            <a:spAutoFit/>
          </a:bodyPr>
          <a:lstStyle/>
          <a:p>
            <a:pPr algn="ct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טופס שביעות רצון מתהליך הקליטה</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l"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תאריך __________</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שם </a:t>
            </a:r>
            <a:r>
              <a:rPr lang="he-IL" sz="1100" kern="100" dirty="0" err="1">
                <a:effectLst/>
                <a:latin typeface="Calibri" panose="020F0502020204030204" pitchFamily="34" charset="0"/>
                <a:ea typeface="Calibri" panose="020F0502020204030204" pitchFamily="34" charset="0"/>
                <a:cs typeface="David" panose="020E0502060401010101" pitchFamily="34" charset="-79"/>
              </a:rPr>
              <a:t>העבוד</a:t>
            </a:r>
            <a:r>
              <a:rPr lang="he-IL" sz="1100" kern="100" dirty="0">
                <a:effectLst/>
                <a:latin typeface="Calibri" panose="020F0502020204030204" pitchFamily="34" charset="0"/>
                <a:ea typeface="Calibri" panose="020F0502020204030204" pitchFamily="34" charset="0"/>
                <a:cs typeface="David" panose="020E0502060401010101" pitchFamily="34" charset="-79"/>
              </a:rPr>
              <a:t> _____________________</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מחלקה________________________</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תאריך תחילת העבודה _____________</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ותק מקצועי_____________________</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שם המדריך ____________________</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אך נראה  לך תהליך הקליטה :____________________________________</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מה הם הגורמים שסייעו  לך לקדם את תהליך הקליטה ______________________________________________________________</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מה הם הגורמים שעקבו את תהליך הקליטה ______________________________________________________________________</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האם הרגשתה מקובל בצוות    כן/ לא</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הם הצוות שמח לעזור לך        כן/ לא</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האם הרגשה בנוח לבקש עזרה   כן / לא</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מה התרשמותך מהיחס לצוות העובדים במוסד בכלל ובמחלקה בפרט _________________________________________________________________________________________________________________________________________________________________________________________________________</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האם אתה מרגשי שאתה שולט בכל הדרישות לאחר הקליטה   כן / לא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100" kern="100" dirty="0">
                <a:effectLst/>
                <a:latin typeface="Calibri" panose="020F0502020204030204" pitchFamily="34" charset="0"/>
                <a:ea typeface="Calibri" panose="020F0502020204030204" pitchFamily="34" charset="0"/>
                <a:cs typeface="David" panose="020E0502060401010101" pitchFamily="34" charset="-79"/>
              </a:rPr>
              <a:t>אם לא פרט ______________________________________________________________________________________________________________</a:t>
            </a:r>
            <a:r>
              <a:rPr lang="he-IL" sz="1100" kern="100" dirty="0">
                <a:effectLst/>
                <a:latin typeface="Calibri" panose="020F0502020204030204" pitchFamily="34" charset="0"/>
                <a:ea typeface="Calibri" panose="020F0502020204030204" pitchFamily="34" charset="0"/>
                <a:cs typeface="Arial" panose="020B0604020202020204" pitchFamily="34" charset="0"/>
              </a:rPr>
              <a:t>________________________</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41920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7F8A094-DCD2-56D6-91F2-3658391B945B}"/>
              </a:ext>
            </a:extLst>
          </p:cNvPr>
          <p:cNvSpPr>
            <a:spLocks noGrp="1"/>
          </p:cNvSpPr>
          <p:nvPr>
            <p:ph type="title"/>
          </p:nvPr>
        </p:nvSpPr>
        <p:spPr>
          <a:xfrm>
            <a:off x="1143000" y="609599"/>
            <a:ext cx="9875520" cy="3866147"/>
          </a:xfrm>
        </p:spPr>
        <p:txBody>
          <a:bodyPr>
            <a:normAutofit/>
          </a:bodyPr>
          <a:lstStyle/>
          <a:p>
            <a:pPr algn="ctr"/>
            <a:r>
              <a:rPr lang="en-US" sz="9600" b="1" dirty="0"/>
              <a:t>STOP</a:t>
            </a:r>
            <a:endParaRPr lang="he-IL" sz="9600" b="1" dirty="0"/>
          </a:p>
        </p:txBody>
      </p:sp>
    </p:spTree>
    <p:extLst>
      <p:ext uri="{BB962C8B-B14F-4D97-AF65-F5344CB8AC3E}">
        <p14:creationId xmlns:p14="http://schemas.microsoft.com/office/powerpoint/2010/main" val="1169868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תיבת טקסט 2">
            <a:extLst>
              <a:ext uri="{FF2B5EF4-FFF2-40B4-BE49-F238E27FC236}">
                <a16:creationId xmlns:a16="http://schemas.microsoft.com/office/drawing/2014/main" id="{98FA5414-47AF-642B-F18D-28D91E1AABD0}"/>
              </a:ext>
            </a:extLst>
          </p:cNvPr>
          <p:cNvSpPr txBox="1"/>
          <p:nvPr/>
        </p:nvSpPr>
        <p:spPr>
          <a:xfrm>
            <a:off x="1371600" y="290416"/>
            <a:ext cx="9895840" cy="6277168"/>
          </a:xfrm>
          <a:prstGeom prst="rect">
            <a:avLst/>
          </a:prstGeom>
          <a:noFill/>
        </p:spPr>
        <p:txBody>
          <a:bodyPr wrap="square">
            <a:spAutoFit/>
          </a:bodyPr>
          <a:lstStyle/>
          <a:p>
            <a:pPr algn="r" rtl="1">
              <a:lnSpc>
                <a:spcPct val="107000"/>
              </a:lnSpc>
              <a:spcAft>
                <a:spcPts val="800"/>
              </a:spcAft>
            </a:pPr>
            <a:r>
              <a:rPr lang="en-US" sz="1800" b="1" u="sng" kern="100" dirty="0">
                <a:effectLst/>
                <a:latin typeface="Times New Roman" panose="02020603050405020304" pitchFamily="18" charset="0"/>
                <a:ea typeface="Calibri" panose="020F0502020204030204" pitchFamily="34" charset="0"/>
                <a:cs typeface="Arial" panose="020B0604020202020204" pitchFamily="34" charset="0"/>
              </a:rPr>
              <a:t>CHECKLIST</a:t>
            </a:r>
            <a:r>
              <a:rPr lang="he-IL" sz="1400" kern="100" dirty="0">
                <a:effectLst/>
                <a:latin typeface="Calibri" panose="020F0502020204030204" pitchFamily="34" charset="0"/>
                <a:ea typeface="Calibri" panose="020F0502020204030204" pitchFamily="34" charset="0"/>
                <a:cs typeface="David" panose="020E0502060401010101" pitchFamily="34" charset="-79"/>
              </a:rPr>
              <a:t> לפני ביצוע הערכת עובד ראשונה</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400" kern="100" dirty="0">
                <a:effectLst/>
                <a:latin typeface="Calibri" panose="020F0502020204030204" pitchFamily="34" charset="0"/>
                <a:ea typeface="Calibri" panose="020F0502020204030204" pitchFamily="34" charset="0"/>
                <a:cs typeface="David" panose="020E0502060401010101" pitchFamily="34" charset="-79"/>
              </a:rPr>
              <a:t>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400" kern="100" dirty="0">
                <a:effectLst/>
                <a:latin typeface="Calibri" panose="020F0502020204030204" pitchFamily="34" charset="0"/>
                <a:ea typeface="Calibri" panose="020F0502020204030204" pitchFamily="34" charset="0"/>
                <a:cs typeface="David" panose="020E0502060401010101" pitchFamily="34" charset="-79"/>
              </a:rPr>
              <a:t>טופס זה מיועד לבדיקה עצמית לפני ביצוע הערכה ראשונה של האח</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400" kern="100" dirty="0">
                <a:effectLst/>
                <a:latin typeface="Calibri" panose="020F0502020204030204" pitchFamily="34" charset="0"/>
                <a:ea typeface="Calibri" panose="020F0502020204030204" pitchFamily="34" charset="0"/>
                <a:cs typeface="David" panose="020E0502060401010101" pitchFamily="34" charset="-79"/>
              </a:rPr>
              <a:t>יש לסמן ב </a:t>
            </a:r>
            <a:r>
              <a:rPr lang="en-US" sz="1400" kern="100" dirty="0">
                <a:effectLst/>
                <a:latin typeface="David" panose="020E0502060401010101" pitchFamily="34" charset="-79"/>
                <a:ea typeface="Calibri" panose="020F0502020204030204" pitchFamily="34" charset="0"/>
                <a:cs typeface="Arial" panose="020B0604020202020204" pitchFamily="34" charset="0"/>
              </a:rPr>
              <a:t>V </a:t>
            </a:r>
            <a:r>
              <a:rPr lang="he-IL" sz="1400" kern="100" dirty="0">
                <a:effectLst/>
                <a:latin typeface="Calibri" panose="020F0502020204030204" pitchFamily="34" charset="0"/>
                <a:ea typeface="Calibri" panose="020F0502020204030204" pitchFamily="34" charset="0"/>
                <a:cs typeface="David" panose="020E0502060401010101" pitchFamily="34" charset="-79"/>
              </a:rPr>
              <a:t> ליד כל מטלה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400" kern="100" dirty="0">
                <a:effectLst/>
                <a:latin typeface="Calibri" panose="020F0502020204030204" pitchFamily="34" charset="0"/>
                <a:ea typeface="Calibri" panose="020F0502020204030204" pitchFamily="34" charset="0"/>
                <a:cs typeface="David" panose="020E0502060401010101" pitchFamily="34" charset="-79"/>
              </a:rPr>
              <a:t>אם אחד או יותר מהמטלות לא בוצעו אין לבציע ההערכה  ויש להמשיך בהדרכה עם תום כל המטלות.</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400" kern="100" dirty="0">
                <a:effectLst/>
                <a:latin typeface="Calibri" panose="020F0502020204030204" pitchFamily="34" charset="0"/>
                <a:ea typeface="Calibri" panose="020F0502020204030204" pitchFamily="34" charset="0"/>
                <a:cs typeface="David" panose="020E0502060401010101" pitchFamily="34" charset="-79"/>
              </a:rPr>
              <a:t>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400" kern="100" dirty="0">
                <a:effectLst/>
                <a:latin typeface="Calibri" panose="020F0502020204030204" pitchFamily="34" charset="0"/>
                <a:ea typeface="Calibri" panose="020F0502020204030204" pitchFamily="34" charset="0"/>
                <a:cs typeface="David" panose="020E0502060401010101" pitchFamily="34" charset="-79"/>
              </a:rPr>
              <a:t>____   קבלה במשרדי המוסד</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400" kern="100" dirty="0">
                <a:effectLst/>
                <a:latin typeface="Calibri" panose="020F0502020204030204" pitchFamily="34" charset="0"/>
                <a:ea typeface="Calibri" panose="020F0502020204030204" pitchFamily="34" charset="0"/>
                <a:cs typeface="David" panose="020E0502060401010101" pitchFamily="34" charset="-79"/>
              </a:rPr>
              <a:t>____   קבלת מדים</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400" kern="100" dirty="0">
                <a:effectLst/>
                <a:latin typeface="Calibri" panose="020F0502020204030204" pitchFamily="34" charset="0"/>
                <a:ea typeface="Calibri" panose="020F0502020204030204" pitchFamily="34" charset="0"/>
                <a:cs typeface="David" panose="020E0502060401010101" pitchFamily="34" charset="-79"/>
              </a:rPr>
              <a:t>____   קבלת תג עובד</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400" kern="100" dirty="0">
                <a:effectLst/>
                <a:latin typeface="Calibri" panose="020F0502020204030204" pitchFamily="34" charset="0"/>
                <a:ea typeface="Calibri" panose="020F0502020204030204" pitchFamily="34" charset="0"/>
                <a:cs typeface="David" panose="020E0502060401010101" pitchFamily="34" charset="-79"/>
              </a:rPr>
              <a:t>____   קבלת סיסמה למחשב</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400" kern="100" dirty="0">
                <a:effectLst/>
                <a:latin typeface="Calibri" panose="020F0502020204030204" pitchFamily="34" charset="0"/>
                <a:ea typeface="Calibri" panose="020F0502020204030204" pitchFamily="34" charset="0"/>
                <a:cs typeface="David" panose="020E0502060401010101" pitchFamily="34" charset="-79"/>
              </a:rPr>
              <a:t>____   הדרכת פיזיותרפיה</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400" kern="100" dirty="0">
                <a:effectLst/>
                <a:latin typeface="Calibri" panose="020F0502020204030204" pitchFamily="34" charset="0"/>
                <a:ea typeface="Calibri" panose="020F0502020204030204" pitchFamily="34" charset="0"/>
                <a:cs typeface="David" panose="020E0502060401010101" pitchFamily="34" charset="-79"/>
              </a:rPr>
              <a:t>____   הדרכת דיאטנית</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400" kern="100" dirty="0">
                <a:effectLst/>
                <a:latin typeface="Calibri" panose="020F0502020204030204" pitchFamily="34" charset="0"/>
                <a:ea typeface="Calibri" panose="020F0502020204030204" pitchFamily="34" charset="0"/>
                <a:cs typeface="David" panose="020E0502060401010101" pitchFamily="34" charset="-79"/>
              </a:rPr>
              <a:t>____   הדרכת קלינאי תקשורת</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400" kern="100" dirty="0">
                <a:effectLst/>
                <a:latin typeface="Calibri" panose="020F0502020204030204" pitchFamily="34" charset="0"/>
                <a:ea typeface="Calibri" panose="020F0502020204030204" pitchFamily="34" charset="0"/>
                <a:cs typeface="David" panose="020E0502060401010101" pitchFamily="34" charset="-79"/>
              </a:rPr>
              <a:t>____   הדרכת ריפוי בעיסוק</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400" kern="100" dirty="0">
                <a:effectLst/>
                <a:latin typeface="Calibri" panose="020F0502020204030204" pitchFamily="34" charset="0"/>
                <a:ea typeface="Calibri" panose="020F0502020204030204" pitchFamily="34" charset="0"/>
                <a:cs typeface="David" panose="020E0502060401010101" pitchFamily="34" charset="-79"/>
              </a:rPr>
              <a:t>____   הדרכת עו"ס</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400" kern="100" dirty="0">
                <a:effectLst/>
                <a:latin typeface="Calibri" panose="020F0502020204030204" pitchFamily="34" charset="0"/>
                <a:ea typeface="Calibri" panose="020F0502020204030204" pitchFamily="34" charset="0"/>
                <a:cs typeface="David" panose="020E0502060401010101" pitchFamily="34" charset="-79"/>
              </a:rPr>
              <a:t>____   מבדק תרופות וחשבון רוקחי</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400" kern="100" dirty="0">
                <a:effectLst/>
                <a:latin typeface="Calibri" panose="020F0502020204030204" pitchFamily="34" charset="0"/>
                <a:ea typeface="Calibri" panose="020F0502020204030204" pitchFamily="34" charset="0"/>
                <a:cs typeface="David" panose="020E0502060401010101" pitchFamily="34" charset="-79"/>
              </a:rPr>
              <a:t>____   מבדק נהלים פנימיים</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he-IL" sz="1400" kern="100" dirty="0">
                <a:effectLst/>
                <a:latin typeface="Calibri" panose="020F0502020204030204" pitchFamily="34" charset="0"/>
                <a:ea typeface="Calibri" panose="020F0502020204030204" pitchFamily="34" charset="0"/>
                <a:cs typeface="David" panose="020E0502060401010101" pitchFamily="34" charset="-79"/>
              </a:rPr>
              <a:t>____   הדרכת סיעוד </a:t>
            </a: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46583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31993DA-99B9-8F79-7767-89E80F426D5A}"/>
              </a:ext>
            </a:extLst>
          </p:cNvPr>
          <p:cNvSpPr>
            <a:spLocks noGrp="1"/>
          </p:cNvSpPr>
          <p:nvPr>
            <p:ph type="title"/>
          </p:nvPr>
        </p:nvSpPr>
        <p:spPr/>
        <p:txBody>
          <a:bodyPr/>
          <a:lstStyle/>
          <a:p>
            <a:pPr algn="r"/>
            <a:r>
              <a:rPr lang="he-IL" dirty="0">
                <a:latin typeface="David" panose="020E0502060401010101" pitchFamily="34" charset="-79"/>
                <a:cs typeface="David" panose="020E0502060401010101" pitchFamily="34" charset="-79"/>
              </a:rPr>
              <a:t>שותפים לקידום הנושא</a:t>
            </a:r>
          </a:p>
        </p:txBody>
      </p:sp>
      <p:sp>
        <p:nvSpPr>
          <p:cNvPr id="3" name="מציין מיקום תוכן 2">
            <a:extLst>
              <a:ext uri="{FF2B5EF4-FFF2-40B4-BE49-F238E27FC236}">
                <a16:creationId xmlns:a16="http://schemas.microsoft.com/office/drawing/2014/main" id="{D59A3C78-39C0-C7E1-51CE-76DC186EF634}"/>
              </a:ext>
            </a:extLst>
          </p:cNvPr>
          <p:cNvSpPr>
            <a:spLocks noGrp="1"/>
          </p:cNvSpPr>
          <p:nvPr>
            <p:ph sz="quarter" idx="13"/>
          </p:nvPr>
        </p:nvSpPr>
        <p:spPr/>
        <p:txBody>
          <a:bodyPr>
            <a:noAutofit/>
          </a:bodyPr>
          <a:lstStyle/>
          <a:p>
            <a:r>
              <a:rPr lang="he-IL" sz="1200" dirty="0">
                <a:latin typeface="David" panose="020E0502060401010101" pitchFamily="34" charset="-79"/>
                <a:cs typeface="David" panose="020E0502060401010101" pitchFamily="34" charset="-79"/>
              </a:rPr>
              <a:t>לפי התוכנת המוצע ניתן לראות שהצוות הסיעודי אינו יכול לקדם וליישם את כל הנדרש לבד אלא הוא צריך עבודת צוות  של כל הצוות הרב מקצועי , מאחר ולכל אחד מהם יש חלק חשוב  .</a:t>
            </a:r>
          </a:p>
          <a:p>
            <a:r>
              <a:rPr lang="he-IL" sz="1200" dirty="0">
                <a:latin typeface="David" panose="020E0502060401010101" pitchFamily="34" charset="-79"/>
                <a:cs typeface="David" panose="020E0502060401010101" pitchFamily="34" charset="-79"/>
              </a:rPr>
              <a:t>נתחיל הכך ממזכירות המוסד </a:t>
            </a:r>
          </a:p>
          <a:p>
            <a:r>
              <a:rPr lang="he-IL" sz="1200" dirty="0">
                <a:latin typeface="David" panose="020E0502060401010101" pitchFamily="34" charset="-79"/>
                <a:cs typeface="David" panose="020E0502060401010101" pitchFamily="34" charset="-79"/>
              </a:rPr>
              <a:t>מנהל אדמיניסטרטיבי</a:t>
            </a:r>
          </a:p>
          <a:p>
            <a:r>
              <a:rPr lang="he-IL" sz="1200" dirty="0">
                <a:latin typeface="David" panose="020E0502060401010101" pitchFamily="34" charset="-79"/>
                <a:cs typeface="David" panose="020E0502060401010101" pitchFamily="34" charset="-79"/>
              </a:rPr>
              <a:t>דיאטנית </a:t>
            </a:r>
          </a:p>
          <a:p>
            <a:r>
              <a:rPr lang="he-IL" sz="1200" dirty="0">
                <a:latin typeface="David" panose="020E0502060401010101" pitchFamily="34" charset="-79"/>
                <a:cs typeface="David" panose="020E0502060401010101" pitchFamily="34" charset="-79"/>
              </a:rPr>
              <a:t>עו"ס</a:t>
            </a:r>
          </a:p>
          <a:p>
            <a:r>
              <a:rPr lang="he-IL" sz="1200" dirty="0">
                <a:latin typeface="David" panose="020E0502060401010101" pitchFamily="34" charset="-79"/>
                <a:cs typeface="David" panose="020E0502060401010101" pitchFamily="34" charset="-79"/>
              </a:rPr>
              <a:t>מרפא בעיסוק </a:t>
            </a:r>
          </a:p>
          <a:p>
            <a:r>
              <a:rPr lang="he-IL" sz="1200" dirty="0">
                <a:latin typeface="David" panose="020E0502060401010101" pitchFamily="34" charset="-79"/>
                <a:cs typeface="David" panose="020E0502060401010101" pitchFamily="34" charset="-79"/>
              </a:rPr>
              <a:t>קלינאית תקשורת </a:t>
            </a:r>
          </a:p>
          <a:p>
            <a:r>
              <a:rPr lang="he-IL" sz="1200" dirty="0">
                <a:latin typeface="David" panose="020E0502060401010101" pitchFamily="34" charset="-79"/>
                <a:cs typeface="David" panose="020E0502060401010101" pitchFamily="34" charset="-79"/>
              </a:rPr>
              <a:t>פיזיותרפיסט</a:t>
            </a:r>
          </a:p>
          <a:p>
            <a:r>
              <a:rPr lang="he-IL" sz="1200" dirty="0">
                <a:latin typeface="David" panose="020E0502060401010101" pitchFamily="34" charset="-79"/>
                <a:cs typeface="David" panose="020E0502060401010101" pitchFamily="34" charset="-79"/>
              </a:rPr>
              <a:t>אחזקה </a:t>
            </a:r>
          </a:p>
          <a:p>
            <a:r>
              <a:rPr lang="he-IL" sz="1200" dirty="0">
                <a:latin typeface="David" panose="020E0502060401010101" pitchFamily="34" charset="-79"/>
                <a:cs typeface="David" panose="020E0502060401010101" pitchFamily="34" charset="-79"/>
              </a:rPr>
              <a:t>אשר כולל השתתפו במתן הדרכה כל אחד בתום עיסוק שלו .</a:t>
            </a:r>
          </a:p>
          <a:p>
            <a:r>
              <a:rPr lang="he-IL" sz="1200" dirty="0">
                <a:latin typeface="David" panose="020E0502060401010101" pitchFamily="34" charset="-79"/>
                <a:cs typeface="David" panose="020E0502060401010101" pitchFamily="34" charset="-79"/>
              </a:rPr>
              <a:t>וכמובן הצוות הסיעודי במחלקה  אחים ומטפלים שגם בהם עוזרים מאוד בקליטת האח החדש .</a:t>
            </a:r>
          </a:p>
        </p:txBody>
      </p:sp>
    </p:spTree>
    <p:extLst>
      <p:ext uri="{BB962C8B-B14F-4D97-AF65-F5344CB8AC3E}">
        <p14:creationId xmlns:p14="http://schemas.microsoft.com/office/powerpoint/2010/main" val="4255094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9660EEF-D57B-19EB-42C2-0BBD613493A9}"/>
              </a:ext>
            </a:extLst>
          </p:cNvPr>
          <p:cNvSpPr>
            <a:spLocks noGrp="1"/>
          </p:cNvSpPr>
          <p:nvPr>
            <p:ph type="title"/>
          </p:nvPr>
        </p:nvSpPr>
        <p:spPr/>
        <p:txBody>
          <a:bodyPr/>
          <a:lstStyle/>
          <a:p>
            <a:pPr algn="r"/>
            <a:r>
              <a:rPr lang="he-IL" dirty="0">
                <a:latin typeface="David" panose="020E0502060401010101" pitchFamily="34" charset="-79"/>
                <a:cs typeface="David" panose="020E0502060401010101" pitchFamily="34" charset="-79"/>
              </a:rPr>
              <a:t>סיכום</a:t>
            </a:r>
            <a:r>
              <a:rPr lang="he-IL" dirty="0"/>
              <a:t> </a:t>
            </a:r>
          </a:p>
        </p:txBody>
      </p:sp>
      <p:sp>
        <p:nvSpPr>
          <p:cNvPr id="3" name="מציין מיקום תוכן 2">
            <a:extLst>
              <a:ext uri="{FF2B5EF4-FFF2-40B4-BE49-F238E27FC236}">
                <a16:creationId xmlns:a16="http://schemas.microsoft.com/office/drawing/2014/main" id="{42B02A5F-4120-9A27-EA47-82973FAC2AC9}"/>
              </a:ext>
            </a:extLst>
          </p:cNvPr>
          <p:cNvSpPr>
            <a:spLocks noGrp="1"/>
          </p:cNvSpPr>
          <p:nvPr>
            <p:ph sz="quarter" idx="13"/>
          </p:nvPr>
        </p:nvSpPr>
        <p:spPr/>
        <p:txBody>
          <a:bodyPr/>
          <a:lstStyle/>
          <a:p>
            <a:r>
              <a:rPr lang="he-IL" dirty="0">
                <a:latin typeface="David" panose="020E0502060401010101" pitchFamily="34" charset="-79"/>
                <a:cs typeface="David" panose="020E0502060401010101" pitchFamily="34" charset="-79"/>
              </a:rPr>
              <a:t>לסיום  אנו רואות שתהליך קליטה מהווה החלק הכי חשוב ובעל המשקל הכי כבד בעיסוק האח החדש </a:t>
            </a:r>
          </a:p>
          <a:p>
            <a:r>
              <a:rPr lang="he-IL" dirty="0">
                <a:latin typeface="David" panose="020E0502060401010101" pitchFamily="34" charset="-79"/>
                <a:cs typeface="David" panose="020E0502060401010101" pitchFamily="34" charset="-79"/>
              </a:rPr>
              <a:t>התחלה טובה תוביל תמיד לשיפור והמשכיות  .</a:t>
            </a:r>
          </a:p>
          <a:p>
            <a:r>
              <a:rPr lang="he-IL" dirty="0">
                <a:latin typeface="David" panose="020E0502060401010101" pitchFamily="34" charset="-79"/>
                <a:cs typeface="David" panose="020E0502060401010101" pitchFamily="34" charset="-79"/>
              </a:rPr>
              <a:t>כמו כן לשים דגש על היחס שאנחנו מעניקים לעובד חדש כי ממחקרים רואים שמה שנותן לעובד להיות מרוצה בעבודה שלו זה היחס שהוא מקבל מהמעסיקים.</a:t>
            </a:r>
          </a:p>
          <a:p>
            <a:r>
              <a:rPr lang="he-IL" dirty="0">
                <a:latin typeface="David" panose="020E0502060401010101" pitchFamily="34" charset="-79"/>
                <a:cs typeface="David" panose="020E0502060401010101" pitchFamily="34" charset="-79"/>
              </a:rPr>
              <a:t>הדרכה מקיפה כזו מצביעה גם על הרצון של המוסד להחזיק באחים ולהשקיע בהם זמן בכדי לשמר אותם לטווח ארוך ולצמצם תחלופה ככל הניתן </a:t>
            </a:r>
            <a:r>
              <a:rPr lang="he-IL" dirty="0"/>
              <a:t>.</a:t>
            </a:r>
          </a:p>
          <a:p>
            <a:pPr marL="0" indent="0">
              <a:buNone/>
            </a:pPr>
            <a:endParaRPr lang="he-IL" dirty="0"/>
          </a:p>
        </p:txBody>
      </p:sp>
    </p:spTree>
    <p:extLst>
      <p:ext uri="{BB962C8B-B14F-4D97-AF65-F5344CB8AC3E}">
        <p14:creationId xmlns:p14="http://schemas.microsoft.com/office/powerpoint/2010/main" val="2327536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8BAD791-79B5-BB97-FABA-5F8DECF13E5B}"/>
              </a:ext>
            </a:extLst>
          </p:cNvPr>
          <p:cNvSpPr>
            <a:spLocks noGrp="1"/>
          </p:cNvSpPr>
          <p:nvPr>
            <p:ph type="title"/>
          </p:nvPr>
        </p:nvSpPr>
        <p:spPr>
          <a:xfrm>
            <a:off x="1143000" y="609600"/>
            <a:ext cx="9875520" cy="5454316"/>
          </a:xfrm>
        </p:spPr>
        <p:txBody>
          <a:bodyPr>
            <a:noAutofit/>
          </a:bodyPr>
          <a:lstStyle/>
          <a:p>
            <a:pPr algn="ctr"/>
            <a:r>
              <a:rPr lang="he-IL" sz="9600" dirty="0">
                <a:latin typeface="David" panose="020E0502060401010101" pitchFamily="34" charset="-79"/>
                <a:cs typeface="David" panose="020E0502060401010101" pitchFamily="34" charset="-79"/>
              </a:rPr>
              <a:t>תודה להקשבה </a:t>
            </a:r>
          </a:p>
        </p:txBody>
      </p:sp>
    </p:spTree>
    <p:extLst>
      <p:ext uri="{BB962C8B-B14F-4D97-AF65-F5344CB8AC3E}">
        <p14:creationId xmlns:p14="http://schemas.microsoft.com/office/powerpoint/2010/main" val="3783466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B1A1F5F-CBBC-46B6-FC0C-9CDACED6057B}"/>
              </a:ext>
            </a:extLst>
          </p:cNvPr>
          <p:cNvSpPr>
            <a:spLocks noGrp="1"/>
          </p:cNvSpPr>
          <p:nvPr>
            <p:ph type="title"/>
          </p:nvPr>
        </p:nvSpPr>
        <p:spPr>
          <a:xfrm>
            <a:off x="660400" y="311151"/>
            <a:ext cx="10668000" cy="2279650"/>
          </a:xfrm>
        </p:spPr>
        <p:txBody>
          <a:bodyPr/>
          <a:lstStyle/>
          <a:p>
            <a:pPr algn="ctr"/>
            <a:r>
              <a:rPr lang="he-IL" dirty="0">
                <a:latin typeface="David" panose="020E0502060401010101" pitchFamily="34" charset="-79"/>
                <a:cs typeface="David" panose="020E0502060401010101" pitchFamily="34" charset="-79"/>
              </a:rPr>
              <a:t>מי אנחנו</a:t>
            </a:r>
          </a:p>
        </p:txBody>
      </p:sp>
      <p:sp>
        <p:nvSpPr>
          <p:cNvPr id="3" name="מציין מיקום טקסט 2">
            <a:extLst>
              <a:ext uri="{FF2B5EF4-FFF2-40B4-BE49-F238E27FC236}">
                <a16:creationId xmlns:a16="http://schemas.microsoft.com/office/drawing/2014/main" id="{C84A8B05-C9E6-3BF3-C687-111C04B178B9}"/>
              </a:ext>
            </a:extLst>
          </p:cNvPr>
          <p:cNvSpPr>
            <a:spLocks noGrp="1"/>
          </p:cNvSpPr>
          <p:nvPr>
            <p:ph type="body" idx="1"/>
          </p:nvPr>
        </p:nvSpPr>
        <p:spPr>
          <a:xfrm>
            <a:off x="762000" y="4589464"/>
            <a:ext cx="10668000" cy="1831656"/>
          </a:xfrm>
        </p:spPr>
        <p:txBody>
          <a:bodyPr/>
          <a:lstStyle/>
          <a:p>
            <a:pPr algn="r"/>
            <a:r>
              <a:rPr lang="he-IL" dirty="0">
                <a:latin typeface="David" panose="020E0502060401010101" pitchFamily="34" charset="-79"/>
                <a:cs typeface="David" panose="020E0502060401010101" pitchFamily="34" charset="-79"/>
              </a:rPr>
              <a:t>רבקה קצין אחות מוסמכת </a:t>
            </a:r>
            <a:r>
              <a:rPr lang="en-US" dirty="0">
                <a:latin typeface="David" panose="020E0502060401010101" pitchFamily="34" charset="-79"/>
                <a:cs typeface="David" panose="020E0502060401010101" pitchFamily="34" charset="-79"/>
              </a:rPr>
              <a:t> </a:t>
            </a:r>
            <a:endParaRPr lang="he-IL" dirty="0">
              <a:latin typeface="David" panose="020E0502060401010101" pitchFamily="34" charset="-79"/>
              <a:cs typeface="David" panose="020E0502060401010101" pitchFamily="34" charset="-79"/>
            </a:endParaRPr>
          </a:p>
          <a:p>
            <a:pPr algn="r"/>
            <a:r>
              <a:rPr lang="he-IL" dirty="0">
                <a:latin typeface="David" panose="020E0502060401010101" pitchFamily="34" charset="-79"/>
                <a:cs typeface="David" panose="020E0502060401010101" pitchFamily="34" charset="-79"/>
              </a:rPr>
              <a:t>מיטל סיבוני אחות מוסמכת תואר ראשון בסיעוד תואר שני בניהול מערכות בריאות</a:t>
            </a:r>
            <a:r>
              <a:rPr lang="en-US" dirty="0">
                <a:latin typeface="David" panose="020E0502060401010101" pitchFamily="34" charset="-79"/>
                <a:cs typeface="David" panose="020E0502060401010101" pitchFamily="34" charset="-79"/>
              </a:rPr>
              <a:t>    </a:t>
            </a:r>
            <a:endParaRPr lang="he-IL" dirty="0">
              <a:latin typeface="David" panose="020E0502060401010101" pitchFamily="34" charset="-79"/>
              <a:cs typeface="David" panose="020E0502060401010101" pitchFamily="34" charset="-79"/>
            </a:endParaRPr>
          </a:p>
          <a:p>
            <a:pPr algn="r"/>
            <a:r>
              <a:rPr lang="he-IL" dirty="0" err="1">
                <a:latin typeface="David" panose="020E0502060401010101" pitchFamily="34" charset="-79"/>
                <a:cs typeface="David" panose="020E0502060401010101" pitchFamily="34" charset="-79"/>
              </a:rPr>
              <a:t>סבית</a:t>
            </a:r>
            <a:r>
              <a:rPr lang="he-IL" dirty="0">
                <a:latin typeface="David" panose="020E0502060401010101" pitchFamily="34" charset="-79"/>
                <a:cs typeface="David" panose="020E0502060401010101" pitchFamily="34" charset="-79"/>
              </a:rPr>
              <a:t> </a:t>
            </a:r>
            <a:r>
              <a:rPr lang="he-IL" dirty="0" err="1">
                <a:latin typeface="David" panose="020E0502060401010101" pitchFamily="34" charset="-79"/>
                <a:cs typeface="David" panose="020E0502060401010101" pitchFamily="34" charset="-79"/>
              </a:rPr>
              <a:t>מנסור</a:t>
            </a:r>
            <a:r>
              <a:rPr lang="he-IL" dirty="0">
                <a:latin typeface="David" panose="020E0502060401010101" pitchFamily="34" charset="-79"/>
                <a:cs typeface="David" panose="020E0502060401010101" pitchFamily="34" charset="-79"/>
              </a:rPr>
              <a:t> </a:t>
            </a:r>
            <a:r>
              <a:rPr lang="he-IL" dirty="0" err="1">
                <a:latin typeface="David" panose="020E0502060401010101" pitchFamily="34" charset="-79"/>
                <a:cs typeface="David" panose="020E0502060401010101" pitchFamily="34" charset="-79"/>
              </a:rPr>
              <a:t>ג'ויס</a:t>
            </a:r>
            <a:r>
              <a:rPr lang="he-IL" dirty="0">
                <a:latin typeface="David" panose="020E0502060401010101" pitchFamily="34" charset="-79"/>
                <a:cs typeface="David" panose="020E0502060401010101" pitchFamily="34" charset="-79"/>
              </a:rPr>
              <a:t> אחות מוסמכת תואר ראשון בסיעוד תואר שני בניהול מערכות בריאות</a:t>
            </a:r>
            <a:r>
              <a:rPr lang="en-US" dirty="0">
                <a:latin typeface="David" panose="020E0502060401010101" pitchFamily="34" charset="-79"/>
                <a:cs typeface="David" panose="020E0502060401010101" pitchFamily="34" charset="-79"/>
              </a:rPr>
              <a:t> </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99750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2E10A50-1675-5BFC-6318-7F1779A9058F}"/>
              </a:ext>
            </a:extLst>
          </p:cNvPr>
          <p:cNvSpPr>
            <a:spLocks noGrp="1"/>
          </p:cNvSpPr>
          <p:nvPr>
            <p:ph type="title"/>
          </p:nvPr>
        </p:nvSpPr>
        <p:spPr>
          <a:xfrm>
            <a:off x="1381760" y="199391"/>
            <a:ext cx="8737600" cy="1934209"/>
          </a:xfrm>
        </p:spPr>
        <p:txBody>
          <a:bodyPr/>
          <a:lstStyle/>
          <a:p>
            <a:pPr algn="ctr"/>
            <a:r>
              <a:rPr lang="he-IL" dirty="0"/>
              <a:t>רציונל בחירת נושא</a:t>
            </a:r>
            <a:r>
              <a:rPr lang="en-US" dirty="0"/>
              <a:t> </a:t>
            </a:r>
            <a:br>
              <a:rPr lang="he-IL" dirty="0"/>
            </a:br>
            <a:r>
              <a:rPr lang="he-IL" dirty="0">
                <a:latin typeface="David" panose="020E0502060401010101" pitchFamily="34" charset="-79"/>
                <a:cs typeface="David" panose="020E0502060401010101" pitchFamily="34" charset="-79"/>
              </a:rPr>
              <a:t>קליטה טובה – טעויות פחות</a:t>
            </a:r>
          </a:p>
        </p:txBody>
      </p:sp>
      <p:sp>
        <p:nvSpPr>
          <p:cNvPr id="3" name="מציין מיקום טקסט 2">
            <a:extLst>
              <a:ext uri="{FF2B5EF4-FFF2-40B4-BE49-F238E27FC236}">
                <a16:creationId xmlns:a16="http://schemas.microsoft.com/office/drawing/2014/main" id="{29E616BF-8A2F-B8B9-00FC-5B7A9C904DFD}"/>
              </a:ext>
            </a:extLst>
          </p:cNvPr>
          <p:cNvSpPr>
            <a:spLocks noGrp="1"/>
          </p:cNvSpPr>
          <p:nvPr>
            <p:ph type="body" idx="1"/>
          </p:nvPr>
        </p:nvSpPr>
        <p:spPr>
          <a:xfrm>
            <a:off x="762000" y="2580641"/>
            <a:ext cx="10668000" cy="4077968"/>
          </a:xfrm>
        </p:spPr>
        <p:txBody>
          <a:bodyPr>
            <a:normAutofit/>
          </a:bodyPr>
          <a:lstStyle/>
          <a:p>
            <a:pPr algn="r" rtl="1">
              <a:lnSpc>
                <a:spcPct val="107000"/>
              </a:lnSpc>
              <a:spcAft>
                <a:spcPts val="800"/>
              </a:spcAft>
            </a:pPr>
            <a:r>
              <a:rPr lang="he-IL" sz="1800" kern="100" dirty="0">
                <a:solidFill>
                  <a:schemeClr val="tx1"/>
                </a:solidFill>
                <a:effectLst/>
                <a:latin typeface="David" panose="020E0502060401010101" pitchFamily="34" charset="-79"/>
                <a:ea typeface="Calibri" panose="020F0502020204030204" pitchFamily="34" charset="0"/>
                <a:cs typeface="David" panose="020E0502060401010101" pitchFamily="34" charset="-79"/>
              </a:rPr>
              <a:t>אנחנו בקבוצה בחרנו בנושא זה מאחר ו תהליך גיוס וקליטה  לא נכון עלול להכשיל מועמדים, ולגרום לכך שהמאמצים שלנו לקליטת עובדים יהיו רבים יותר וקשים יותר, וללא סיבה מוצדקת. תהליך קליטה לא נכון מוביל לעבודה מיותרת ולבזבוז משאבים</a:t>
            </a:r>
            <a:endParaRPr lang="en-US" sz="1800" kern="100" dirty="0">
              <a:solidFill>
                <a:schemeClr val="tx1"/>
              </a:solidFill>
              <a:effectLst/>
              <a:latin typeface="David" panose="020E0502060401010101" pitchFamily="34" charset="-79"/>
              <a:ea typeface="Calibri" panose="020F0502020204030204" pitchFamily="34" charset="0"/>
              <a:cs typeface="David" panose="020E0502060401010101" pitchFamily="34" charset="-79"/>
            </a:endParaRPr>
          </a:p>
          <a:p>
            <a:pPr algn="r" rtl="1">
              <a:lnSpc>
                <a:spcPct val="107000"/>
              </a:lnSpc>
              <a:spcAft>
                <a:spcPts val="800"/>
              </a:spcAft>
            </a:pPr>
            <a:r>
              <a:rPr lang="he-IL" sz="1800" kern="100" dirty="0">
                <a:solidFill>
                  <a:schemeClr val="tx1"/>
                </a:solidFill>
                <a:effectLst/>
                <a:latin typeface="David" panose="020E0502060401010101" pitchFamily="34" charset="-79"/>
                <a:ea typeface="Calibri" panose="020F0502020204030204" pitchFamily="34" charset="0"/>
                <a:cs typeface="David" panose="020E0502060401010101" pitchFamily="34" charset="-79"/>
              </a:rPr>
              <a:t> </a:t>
            </a:r>
            <a:endParaRPr lang="en-US" sz="1800" kern="100" dirty="0">
              <a:solidFill>
                <a:schemeClr val="tx1"/>
              </a:solidFill>
              <a:effectLst/>
              <a:latin typeface="David" panose="020E0502060401010101" pitchFamily="34" charset="-79"/>
              <a:ea typeface="Calibri" panose="020F0502020204030204" pitchFamily="34" charset="0"/>
              <a:cs typeface="David" panose="020E0502060401010101" pitchFamily="34" charset="-79"/>
            </a:endParaRPr>
          </a:p>
          <a:p>
            <a:pPr algn="r" rtl="1">
              <a:lnSpc>
                <a:spcPct val="107000"/>
              </a:lnSpc>
              <a:spcAft>
                <a:spcPts val="800"/>
              </a:spcAft>
            </a:pPr>
            <a:r>
              <a:rPr lang="he-IL" sz="1800" kern="100" dirty="0">
                <a:solidFill>
                  <a:schemeClr val="tx1"/>
                </a:solidFill>
                <a:effectLst/>
                <a:latin typeface="David" panose="020E0502060401010101" pitchFamily="34" charset="-79"/>
                <a:ea typeface="Calibri" panose="020F0502020204030204" pitchFamily="34" charset="0"/>
                <a:cs typeface="David" panose="020E0502060401010101" pitchFamily="34" charset="-79"/>
              </a:rPr>
              <a:t>השאיפה האולטימטיבית של מנהלי מוסדות היא לשלב את העובד החדש ולקלוט אותו במהירות האפשרית בארגון, השאיפה האולטימטיבית של מנהלי מוסדות היא לקליטה  יעילה, שמאפשרת לעובד החדש להגיע לביצועים טובים במהירות, ויתרה מכך אף מאפשרת לשמר אותו על פני זמן.</a:t>
            </a:r>
            <a:endParaRPr lang="en-US" sz="1800" kern="100" dirty="0">
              <a:solidFill>
                <a:schemeClr val="tx1"/>
              </a:solidFill>
              <a:effectLst/>
              <a:latin typeface="David" panose="020E0502060401010101" pitchFamily="34" charset="-79"/>
              <a:ea typeface="Calibri" panose="020F0502020204030204" pitchFamily="34" charset="0"/>
              <a:cs typeface="David" panose="020E0502060401010101" pitchFamily="34" charset="-79"/>
            </a:endParaRPr>
          </a:p>
          <a:p>
            <a:pPr algn="r" rtl="1">
              <a:lnSpc>
                <a:spcPct val="107000"/>
              </a:lnSpc>
              <a:spcAft>
                <a:spcPts val="800"/>
              </a:spcAft>
            </a:pPr>
            <a:r>
              <a:rPr lang="he-IL" sz="1800" kern="100" dirty="0">
                <a:solidFill>
                  <a:schemeClr val="tx1"/>
                </a:solidFill>
                <a:effectLst/>
                <a:latin typeface="David" panose="020E0502060401010101" pitchFamily="34" charset="-79"/>
                <a:ea typeface="Calibri" panose="020F0502020204030204" pitchFamily="34" charset="0"/>
                <a:cs typeface="David" panose="020E0502060401010101" pitchFamily="34" charset="-79"/>
              </a:rPr>
              <a:t> </a:t>
            </a:r>
            <a:endParaRPr lang="he-IL" dirty="0"/>
          </a:p>
        </p:txBody>
      </p:sp>
    </p:spTree>
    <p:extLst>
      <p:ext uri="{BB962C8B-B14F-4D97-AF65-F5344CB8AC3E}">
        <p14:creationId xmlns:p14="http://schemas.microsoft.com/office/powerpoint/2010/main" val="4062472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9250713-D83E-1CB5-195B-5678248F44AE}"/>
              </a:ext>
            </a:extLst>
          </p:cNvPr>
          <p:cNvSpPr>
            <a:spLocks noGrp="1"/>
          </p:cNvSpPr>
          <p:nvPr>
            <p:ph type="title"/>
          </p:nvPr>
        </p:nvSpPr>
        <p:spPr>
          <a:xfrm>
            <a:off x="1143000" y="609599"/>
            <a:ext cx="9875520" cy="3394509"/>
          </a:xfrm>
        </p:spPr>
        <p:txBody>
          <a:bodyPr>
            <a:normAutofit/>
          </a:bodyPr>
          <a:lstStyle/>
          <a:p>
            <a:pPr algn="ctr"/>
            <a:r>
              <a:rPr lang="he-IL" b="1" u="sng"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מטרה </a:t>
            </a:r>
            <a:br>
              <a:rPr lang="he-IL" b="1" u="sng"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b="1" u="sng"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בניית תוכנית קליטה לאח החדש המותאמת לצורכי המוסד</a:t>
            </a:r>
          </a:p>
        </p:txBody>
      </p:sp>
    </p:spTree>
    <p:extLst>
      <p:ext uri="{BB962C8B-B14F-4D97-AF65-F5344CB8AC3E}">
        <p14:creationId xmlns:p14="http://schemas.microsoft.com/office/powerpoint/2010/main" val="1265345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1682E6-D3E0-D2C8-FB2B-73A6FBE052F7}"/>
              </a:ext>
            </a:extLst>
          </p:cNvPr>
          <p:cNvSpPr>
            <a:spLocks noGrp="1"/>
          </p:cNvSpPr>
          <p:nvPr>
            <p:ph type="title"/>
          </p:nvPr>
        </p:nvSpPr>
        <p:spPr>
          <a:xfrm>
            <a:off x="762000" y="345441"/>
            <a:ext cx="10668000" cy="944880"/>
          </a:xfrm>
        </p:spPr>
        <p:txBody>
          <a:bodyPr/>
          <a:lstStyle/>
          <a:p>
            <a:pPr algn="ctr"/>
            <a:r>
              <a:rPr lang="he-IL" b="1" dirty="0">
                <a:latin typeface="David" panose="020E0502060401010101" pitchFamily="34" charset="-79"/>
                <a:cs typeface="David" panose="020E0502060401010101" pitchFamily="34" charset="-79"/>
              </a:rPr>
              <a:t>תיאור מתומצת של המוסד</a:t>
            </a:r>
          </a:p>
        </p:txBody>
      </p:sp>
      <p:sp>
        <p:nvSpPr>
          <p:cNvPr id="3" name="מציין מיקום טקסט 2">
            <a:extLst>
              <a:ext uri="{FF2B5EF4-FFF2-40B4-BE49-F238E27FC236}">
                <a16:creationId xmlns:a16="http://schemas.microsoft.com/office/drawing/2014/main" id="{5144C07A-1836-0709-6573-EEFC2A953B06}"/>
              </a:ext>
            </a:extLst>
          </p:cNvPr>
          <p:cNvSpPr>
            <a:spLocks noGrp="1"/>
          </p:cNvSpPr>
          <p:nvPr>
            <p:ph type="body" idx="1"/>
          </p:nvPr>
        </p:nvSpPr>
        <p:spPr>
          <a:xfrm>
            <a:off x="762000" y="1290321"/>
            <a:ext cx="10668000" cy="5354319"/>
          </a:xfrm>
        </p:spPr>
        <p:txBody>
          <a:bodyPr/>
          <a:lstStyle/>
          <a:p>
            <a:pPr algn="r"/>
            <a:r>
              <a:rPr lang="he-IL" dirty="0">
                <a:latin typeface="David" panose="020E0502060401010101" pitchFamily="34" charset="-79"/>
                <a:cs typeface="David" panose="020E0502060401010101" pitchFamily="34" charset="-79"/>
              </a:rPr>
              <a:t>מרכז גריאטרי אצולת בית העמק</a:t>
            </a:r>
          </a:p>
          <a:p>
            <a:pPr algn="r"/>
            <a:r>
              <a:rPr lang="he-IL" dirty="0">
                <a:latin typeface="David" panose="020E0502060401010101" pitchFamily="34" charset="-79"/>
                <a:cs typeface="David" panose="020E0502060401010101" pitchFamily="34" charset="-79"/>
              </a:rPr>
              <a:t>המוסד ממוקם בקיבוץ בית העמק בצפון הארץ </a:t>
            </a:r>
          </a:p>
          <a:p>
            <a:pPr algn="r"/>
            <a:r>
              <a:rPr lang="he-IL" dirty="0">
                <a:latin typeface="David" panose="020E0502060401010101" pitchFamily="34" charset="-79"/>
                <a:cs typeface="David" panose="020E0502060401010101" pitchFamily="34" charset="-79"/>
              </a:rPr>
              <a:t>הוקם בשנת 2016  -  מוסד מפואר  ברמת בתי מלון 5 כוכבים הכולל גינה מהפנטת </a:t>
            </a:r>
          </a:p>
          <a:p>
            <a:pPr algn="r"/>
            <a:r>
              <a:rPr lang="he-IL" dirty="0">
                <a:latin typeface="David" panose="020E0502060401010101" pitchFamily="34" charset="-79"/>
                <a:cs typeface="David" panose="020E0502060401010101" pitchFamily="34" charset="-79"/>
              </a:rPr>
              <a:t>בנוי מ 4 מחולקות – שתי מחלקות </a:t>
            </a:r>
            <a:r>
              <a:rPr lang="he-IL" dirty="0" err="1">
                <a:latin typeface="David" panose="020E0502060401010101" pitchFamily="34" charset="-79"/>
                <a:cs typeface="David" panose="020E0502060401010101" pitchFamily="34" charset="-79"/>
              </a:rPr>
              <a:t>לתשושי</a:t>
            </a:r>
            <a:r>
              <a:rPr lang="he-IL" dirty="0">
                <a:latin typeface="David" panose="020E0502060401010101" pitchFamily="34" charset="-79"/>
                <a:cs typeface="David" panose="020E0502060401010101" pitchFamily="34" charset="-79"/>
              </a:rPr>
              <a:t> נפש ושתי מחלקות סיעודית</a:t>
            </a:r>
          </a:p>
          <a:p>
            <a:pPr algn="r"/>
            <a:r>
              <a:rPr lang="he-IL" dirty="0">
                <a:latin typeface="David" panose="020E0502060401010101" pitchFamily="34" charset="-79"/>
                <a:cs typeface="David" panose="020E0502060401010101" pitchFamily="34" charset="-79"/>
              </a:rPr>
              <a:t>מכל 136 מיטות  </a:t>
            </a:r>
            <a:endParaRPr lang="en-US" dirty="0">
              <a:latin typeface="David" panose="020E0502060401010101" pitchFamily="34" charset="-79"/>
              <a:cs typeface="David" panose="020E0502060401010101" pitchFamily="34" charset="-79"/>
            </a:endParaRPr>
          </a:p>
          <a:p>
            <a:pPr algn="r"/>
            <a:r>
              <a:rPr lang="he-IL" dirty="0">
                <a:latin typeface="David" panose="020E0502060401010101" pitchFamily="34" charset="-79"/>
                <a:cs typeface="David" panose="020E0502060401010101" pitchFamily="34" charset="-79"/>
              </a:rPr>
              <a:t>מה שמאפיין מוסד זה האוירה הנפלאה שיש בו והאחווה בין הצוותים </a:t>
            </a:r>
          </a:p>
          <a:p>
            <a:pPr algn="r"/>
            <a:r>
              <a:rPr lang="he-IL" dirty="0">
                <a:latin typeface="David" panose="020E0502060401010101" pitchFamily="34" charset="-79"/>
                <a:cs typeface="David" panose="020E0502060401010101" pitchFamily="34" charset="-79"/>
              </a:rPr>
              <a:t>רמת השכלה גבוהה מאוד לצוות הרב מקצועי העובד  בו </a:t>
            </a:r>
            <a:endParaRPr lang="en-US" dirty="0">
              <a:latin typeface="David" panose="020E0502060401010101" pitchFamily="34" charset="-79"/>
              <a:cs typeface="David" panose="020E0502060401010101" pitchFamily="34" charset="-79"/>
            </a:endParaRPr>
          </a:p>
          <a:p>
            <a:pPr algn="r"/>
            <a:r>
              <a:rPr lang="he-IL" dirty="0">
                <a:latin typeface="David" panose="020E0502060401010101" pitchFamily="34" charset="-79"/>
                <a:cs typeface="David" panose="020E0502060401010101" pitchFamily="34" charset="-79"/>
              </a:rPr>
              <a:t>יחס נאות לחולה ולמשפחתו – קשר טוב ורציף איתם </a:t>
            </a:r>
          </a:p>
          <a:p>
            <a:pPr algn="r"/>
            <a:endParaRPr lang="he-IL" dirty="0"/>
          </a:p>
          <a:p>
            <a:pPr algn="r"/>
            <a:endParaRPr lang="he-IL" dirty="0"/>
          </a:p>
          <a:p>
            <a:endParaRPr lang="he-IL" dirty="0"/>
          </a:p>
        </p:txBody>
      </p:sp>
    </p:spTree>
    <p:extLst>
      <p:ext uri="{BB962C8B-B14F-4D97-AF65-F5344CB8AC3E}">
        <p14:creationId xmlns:p14="http://schemas.microsoft.com/office/powerpoint/2010/main" val="249853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594C4C-2B8B-C465-67FF-8D58CE0A02D1}"/>
              </a:ext>
            </a:extLst>
          </p:cNvPr>
          <p:cNvSpPr>
            <a:spLocks noGrp="1"/>
          </p:cNvSpPr>
          <p:nvPr>
            <p:ph type="title"/>
          </p:nvPr>
        </p:nvSpPr>
        <p:spPr/>
        <p:txBody>
          <a:bodyPr/>
          <a:lstStyle/>
          <a:p>
            <a:endParaRPr lang="he-IL" dirty="0"/>
          </a:p>
        </p:txBody>
      </p:sp>
      <p:sp>
        <p:nvSpPr>
          <p:cNvPr id="3" name="מציין מיקום טקסט 2">
            <a:extLst>
              <a:ext uri="{FF2B5EF4-FFF2-40B4-BE49-F238E27FC236}">
                <a16:creationId xmlns:a16="http://schemas.microsoft.com/office/drawing/2014/main" id="{600ED509-65C7-1296-D686-3F283ADE7628}"/>
              </a:ext>
            </a:extLst>
          </p:cNvPr>
          <p:cNvSpPr>
            <a:spLocks noGrp="1"/>
          </p:cNvSpPr>
          <p:nvPr>
            <p:ph type="body" idx="1"/>
          </p:nvPr>
        </p:nvSpPr>
        <p:spPr/>
        <p:txBody>
          <a:bodyPr/>
          <a:lstStyle/>
          <a:p>
            <a:endParaRPr lang="he-IL"/>
          </a:p>
        </p:txBody>
      </p:sp>
      <p:pic>
        <p:nvPicPr>
          <p:cNvPr id="5" name="תמונה 4">
            <a:extLst>
              <a:ext uri="{FF2B5EF4-FFF2-40B4-BE49-F238E27FC236}">
                <a16:creationId xmlns:a16="http://schemas.microsoft.com/office/drawing/2014/main" id="{36848730-859F-F3D1-3A98-2A034F031167}"/>
              </a:ext>
            </a:extLst>
          </p:cNvPr>
          <p:cNvPicPr>
            <a:picLocks noChangeAspect="1"/>
          </p:cNvPicPr>
          <p:nvPr/>
        </p:nvPicPr>
        <p:blipFill>
          <a:blip r:embed="rId2"/>
          <a:stretch>
            <a:fillRect/>
          </a:stretch>
        </p:blipFill>
        <p:spPr>
          <a:xfrm>
            <a:off x="873760" y="0"/>
            <a:ext cx="10038080" cy="6858000"/>
          </a:xfrm>
          <a:prstGeom prst="rect">
            <a:avLst/>
          </a:prstGeom>
        </p:spPr>
      </p:pic>
    </p:spTree>
    <p:extLst>
      <p:ext uri="{BB962C8B-B14F-4D97-AF65-F5344CB8AC3E}">
        <p14:creationId xmlns:p14="http://schemas.microsoft.com/office/powerpoint/2010/main" val="1823877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67CF40CE-3F31-9337-4968-6BF296DBF848}"/>
              </a:ext>
            </a:extLst>
          </p:cNvPr>
          <p:cNvPicPr>
            <a:picLocks noChangeAspect="1"/>
          </p:cNvPicPr>
          <p:nvPr/>
        </p:nvPicPr>
        <p:blipFill>
          <a:blip r:embed="rId2"/>
          <a:stretch>
            <a:fillRect/>
          </a:stretch>
        </p:blipFill>
        <p:spPr>
          <a:xfrm>
            <a:off x="2763520" y="-81280"/>
            <a:ext cx="6299200" cy="6858000"/>
          </a:xfrm>
          <a:prstGeom prst="rect">
            <a:avLst/>
          </a:prstGeom>
        </p:spPr>
      </p:pic>
    </p:spTree>
    <p:extLst>
      <p:ext uri="{BB962C8B-B14F-4D97-AF65-F5344CB8AC3E}">
        <p14:creationId xmlns:p14="http://schemas.microsoft.com/office/powerpoint/2010/main" val="132205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D06B34EF-3CF6-6577-5E59-0FC729F360B1}"/>
              </a:ext>
            </a:extLst>
          </p:cNvPr>
          <p:cNvPicPr>
            <a:picLocks noChangeAspect="1"/>
          </p:cNvPicPr>
          <p:nvPr/>
        </p:nvPicPr>
        <p:blipFill>
          <a:blip r:embed="rId2"/>
          <a:stretch>
            <a:fillRect/>
          </a:stretch>
        </p:blipFill>
        <p:spPr>
          <a:xfrm>
            <a:off x="1656081" y="0"/>
            <a:ext cx="9215120" cy="6858000"/>
          </a:xfrm>
          <a:prstGeom prst="rect">
            <a:avLst/>
          </a:prstGeom>
        </p:spPr>
      </p:pic>
    </p:spTree>
    <p:extLst>
      <p:ext uri="{BB962C8B-B14F-4D97-AF65-F5344CB8AC3E}">
        <p14:creationId xmlns:p14="http://schemas.microsoft.com/office/powerpoint/2010/main" val="1583456891"/>
      </p:ext>
    </p:extLst>
  </p:cSld>
  <p:clrMapOvr>
    <a:masterClrMapping/>
  </p:clrMapOvr>
</p:sld>
</file>

<file path=ppt/theme/theme1.xml><?xml version="1.0" encoding="utf-8"?>
<a:theme xmlns:a="http://schemas.openxmlformats.org/drawingml/2006/main" name="בסיס">
  <a:themeElements>
    <a:clrScheme name="בסיס">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בסיס">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בסיס">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TM03457444[[fn=בסיס]]</Template>
  <TotalTime>5793</TotalTime>
  <Words>1272</Words>
  <Application>Microsoft Office PowerPoint</Application>
  <PresentationFormat>מסך רחב</PresentationFormat>
  <Paragraphs>192</Paragraphs>
  <Slides>25</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25</vt:i4>
      </vt:variant>
    </vt:vector>
  </HeadingPairs>
  <TitlesOfParts>
    <vt:vector size="32" baseType="lpstr">
      <vt:lpstr>Arial</vt:lpstr>
      <vt:lpstr>Calibri</vt:lpstr>
      <vt:lpstr>Corbel</vt:lpstr>
      <vt:lpstr>David</vt:lpstr>
      <vt:lpstr>Symbol</vt:lpstr>
      <vt:lpstr>Times New Roman</vt:lpstr>
      <vt:lpstr>בסיס</vt:lpstr>
      <vt:lpstr>שיפור תהליך קליטת עובד</vt:lpstr>
      <vt:lpstr> </vt:lpstr>
      <vt:lpstr>מי אנחנו</vt:lpstr>
      <vt:lpstr>רציונל בחירת נושא  קליטה טובה – טעויות פחות</vt:lpstr>
      <vt:lpstr>מטרה  בניית תוכנית קליטה לאח החדש המותאמת לצורכי המוסד</vt:lpstr>
      <vt:lpstr>תיאור מתומצת של המוסד</vt:lpstr>
      <vt:lpstr>מצגת של PowerPoint‏</vt:lpstr>
      <vt:lpstr>מצגת של PowerPoint‏</vt:lpstr>
      <vt:lpstr>מצגת של PowerPoint‏</vt:lpstr>
      <vt:lpstr>מצגת של PowerPoint‏</vt:lpstr>
      <vt:lpstr>מצגת של PowerPoint‏</vt:lpstr>
      <vt:lpstr>נקודות המסייעות לקליטה טובה </vt:lpstr>
      <vt:lpstr>המשך</vt:lpstr>
      <vt:lpstr>תהליך הקליטה </vt:lpstr>
      <vt:lpstr>   תכנית עבודה בשיטת  SMART</vt:lpstr>
      <vt:lpstr>מצגת של PowerPoint‏</vt:lpstr>
      <vt:lpstr>אסטרטגיות ליישום התוכנית</vt:lpstr>
      <vt:lpstr>המשך </vt:lpstr>
      <vt:lpstr>המשך</vt:lpstr>
      <vt:lpstr>מצגת של PowerPoint‏</vt:lpstr>
      <vt:lpstr>STOP</vt:lpstr>
      <vt:lpstr>מצגת של PowerPoint‏</vt:lpstr>
      <vt:lpstr>שותפים לקידום הנושא</vt:lpstr>
      <vt:lpstr>סיכום </vt:lpstr>
      <vt:lpstr>תודה להקשבה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שיפור תהליך קליטת עובד</dc:title>
  <dc:creator>joyce mans</dc:creator>
  <cp:lastModifiedBy>joyce mans</cp:lastModifiedBy>
  <cp:revision>7</cp:revision>
  <dcterms:created xsi:type="dcterms:W3CDTF">2023-07-06T09:37:02Z</dcterms:created>
  <dcterms:modified xsi:type="dcterms:W3CDTF">2023-07-17T13:02:48Z</dcterms:modified>
</cp:coreProperties>
</file>